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4" r:id="rId3"/>
    <p:sldId id="262" r:id="rId4"/>
    <p:sldId id="277" r:id="rId5"/>
    <p:sldId id="264" r:id="rId6"/>
    <p:sldId id="270" r:id="rId7"/>
    <p:sldId id="335" r:id="rId8"/>
    <p:sldId id="336" r:id="rId9"/>
  </p:sldIdLst>
  <p:sldSz cx="12192000" cy="6858000"/>
  <p:notesSz cx="6807200" cy="993933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" initials="P" lastIdx="1" clrIdx="0">
    <p:extLst>
      <p:ext uri="{19B8F6BF-5375-455C-9EA6-DF929625EA0E}">
        <p15:presenceInfo xmlns:p15="http://schemas.microsoft.com/office/powerpoint/2012/main" userId="P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2221"/>
    <a:srgbClr val="FF9999"/>
    <a:srgbClr val="FFCCCC"/>
    <a:srgbClr val="155DAA"/>
    <a:srgbClr val="0459A7"/>
    <a:srgbClr val="1176BA"/>
    <a:srgbClr val="EA0E00"/>
    <a:srgbClr val="FB6D00"/>
    <a:srgbClr val="F6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631-AB40-4116-9517-AC758C42238F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3419-FB51-4D11-A8E4-3D3662954B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9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C47AD-5898-4C78-B08F-6BF1AF0EF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6BF9C9-94F0-4B6E-B200-0C8CF22C4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4F4FF9-F930-4ABA-B85B-1505195D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2CE3D9-0CB1-4C4A-BCBA-4DAF51D2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67E7AA-9740-43B6-9AB3-4F43112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6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EAEF0-6129-4F0E-BE79-5D257049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68C63B-4AC1-4EB3-874C-7BAAABBF1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A200D3-7300-44BC-8D46-B9D0122E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7EC5DE-F40D-44C0-B83C-E66BF7E5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B625-40D8-4DC7-9B29-E53EC9F3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E98AA0-C291-47FD-97E3-63A5268FA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420438-CCC2-4C0D-B0BF-DA259BA35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1B1F4A-CF77-4A0F-9EE5-A1D77DFF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684E4C-D80F-41B9-9E80-BAF6D580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0BF25E-4415-4820-BE79-F3F684A6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B21DE-323D-4762-B402-8B160900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B3F8B7-4D52-4195-BB29-A0F266EC6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44E750-E210-4002-9B1B-3BEE60B0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987711-4B51-4B95-9DD9-700B033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1C1295-0183-4FA7-BAF9-8F543446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FB482-B063-4CE5-BFF6-5AD89464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56F855-900F-4363-9B88-6C94DB02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3F2183-6350-45F6-9174-FC358375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5AC2EC-A36A-4902-BD27-E451B30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230779-E4FC-4B3F-93CD-752FF60A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1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958C9C-9496-4528-B3BA-30F5232E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DB104-BC16-4627-B8C1-F299B5BD2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6CB6AC-B0AD-4126-A358-3565F9EB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0D4624-C7FA-4BF1-B3BE-8A18BF96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AD17EE-33C5-4419-8B5A-B0FAE14B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28A807-0283-4332-8578-38A4D238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5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D17A-2FEE-4E04-B24A-19C9D1B9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94A848-F994-410F-AEC0-E1ED9925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22A07D-E105-4289-B015-10BE76FBA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87091E-CFFF-4378-A4B7-DCA7B7B16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F0F3C2-E14A-4B6F-AFCF-500066C85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05FC6A-83C7-4212-A364-7560FD9D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7AF0B3-9312-4B6B-8F04-2D7C5C9D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1702D1-58E4-490E-AFC6-F4E55DE4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CF69F-8332-4141-AD4A-D0DDA144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ABFF9F2-6B4E-4E8D-B717-EA12E049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ADCB845-CF85-4B89-8423-96E66FA7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73D77E-2922-48C9-A0FC-00AB73A1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B70C226-B2A2-4EED-879B-73DE64FC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8F82CD-32EE-46C0-B105-0B5170B1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0D10C3-8F3E-42DB-B39E-EB8E6C8C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287FC-2814-45BA-8E77-02D0AF78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988A7F-CD41-4620-A8BF-C28EE616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3C2D44-756E-4848-9C5D-87B162D05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73F0D4-CEF2-48E0-BAD9-EDCDDDB0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0ED48E-B2A4-4A13-83D5-F8DF235A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A454FD-635A-4188-9E94-04BFFA2F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5359B-6F10-447F-B08E-BA692FE3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5B20D9A-BA53-4245-8DB7-F7FCBA3F3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9ED419-D8AA-4F0C-AFD6-01E4DA991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4CDD0E-8D72-4E5F-BB38-A3B4A597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7288DC-2395-4BA2-8AFD-17A99D18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ECC8CF-C7D4-47F9-BF4E-A8DCA048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7AB52517-2597-47E2-A574-F44D6DD8D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4045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Слайд think-cell" r:id="rId15" imgW="425" imgH="424" progId="TCLayout.ActiveDocument.1">
                  <p:embed/>
                </p:oleObj>
              </mc:Choice>
              <mc:Fallback>
                <p:oleObj name="Слайд think-cell" r:id="rId15" imgW="425" imgH="424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7AB52517-2597-47E2-A574-F44D6DD8D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E531E-7565-46F8-8769-5A726076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4D67E0-5AEC-42B3-8ADC-F6034B14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66EC20-7212-4072-8ADB-1EA8F936D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AD73-75E1-4F8D-83CB-5C2E9BAB2D71}" type="datetimeFigureOut">
              <a:rPr lang="ru-RU" smtClean="0"/>
              <a:t>13.09.2021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317BF2-EBB7-4D97-8DE4-C79506A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F6E36-52AB-4D6F-846C-C4E8DE69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image" Target="../media/image13.png"/><Relationship Id="rId20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buslines.ru/partnership/journal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rosbuslines.ru/partnership/journal" TargetMode="Externa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5F8FB6-41EA-4623-AFB1-E960E66EF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0"/>
            <a:ext cx="5107619" cy="6858000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85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768C88B-6F4F-43AF-A1AB-0E01CCD18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" y="474819"/>
            <a:ext cx="6054409" cy="830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A112FD-34F4-4944-8266-715D26F9649A}"/>
              </a:ext>
            </a:extLst>
          </p:cNvPr>
          <p:cNvSpPr txBox="1"/>
          <p:nvPr/>
        </p:nvSpPr>
        <p:spPr>
          <a:xfrm>
            <a:off x="657798" y="3756714"/>
            <a:ext cx="9328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3175" cmpd="sng">
                  <a:noFill/>
                </a:ln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«Цифровизация и регулирование </a:t>
            </a:r>
          </a:p>
          <a:p>
            <a:r>
              <a:rPr lang="ru-RU" sz="3200" b="1" dirty="0">
                <a:ln w="3175" cmpd="sng">
                  <a:noFill/>
                </a:ln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автомобильном транспорте»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EAC0A206-AF1D-4483-BEF0-ACDF6FE4576F}"/>
              </a:ext>
            </a:extLst>
          </p:cNvPr>
          <p:cNvSpPr txBox="1"/>
          <p:nvPr/>
        </p:nvSpPr>
        <p:spPr>
          <a:xfrm>
            <a:off x="657798" y="1732646"/>
            <a:ext cx="81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3175" cmpd="sng">
                  <a:noFill/>
                </a:ln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Межрегиональная Конференция организаций-членов</a:t>
            </a:r>
          </a:p>
          <a:p>
            <a:r>
              <a:rPr lang="ru-RU" b="1" dirty="0">
                <a:ln w="3175" cmpd="sng">
                  <a:noFill/>
                </a:ln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Ассоциации «Развитие автовокзалов страны» и пассажирских автотранспортных предприятий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5388CF36-FE1F-485F-8481-7F53B9CFABF7}"/>
              </a:ext>
            </a:extLst>
          </p:cNvPr>
          <p:cNvSpPr txBox="1">
            <a:spLocks/>
          </p:cNvSpPr>
          <p:nvPr/>
        </p:nvSpPr>
        <p:spPr>
          <a:xfrm>
            <a:off x="4890654" y="6167967"/>
            <a:ext cx="2410691" cy="512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 Нижний Новгород</a:t>
            </a:r>
          </a:p>
          <a:p>
            <a:pPr algn="ctr"/>
            <a:r>
              <a:rPr lang="ru-RU" sz="16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сентябрь 2021 г.</a:t>
            </a:r>
            <a:endParaRPr lang="x-none" sz="1600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9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6D274969-A2E4-4884-8AB7-64D6732712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053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6D274969-A2E4-4884-8AB7-64D673271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EA21954-FAB6-4BCA-BEA6-0D3F23B209E7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2F327651-8D03-48E7-B9C6-23D3FA906119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A0CBFC77-A1D1-4919-8D61-DADA8DAFEC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CB0E57F0-7DE8-4780-A088-9D9E27309168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05E5852-303E-499A-9D1C-8FCBF1C88BB0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2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DF9B24BE-7100-4078-BB7B-3662EFF93192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59AE9EC-4415-4CE9-8745-37B91DC7ACA3}"/>
              </a:ext>
            </a:extLst>
          </p:cNvPr>
          <p:cNvSpPr/>
          <p:nvPr/>
        </p:nvSpPr>
        <p:spPr>
          <a:xfrm>
            <a:off x="714083" y="428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РЕГУЛИРОВАНИЕ ЦИФРОВИЗАЦИИ </a:t>
            </a:r>
          </a:p>
          <a:p>
            <a:r>
              <a:rPr lang="ru-R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АВТОМОБИЛЬНОМ ТРАНСПОРТЕ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D53A443-6D16-4718-B835-5D25CB4AFE8D}"/>
              </a:ext>
            </a:extLst>
          </p:cNvPr>
          <p:cNvSpPr/>
          <p:nvPr/>
        </p:nvSpPr>
        <p:spPr>
          <a:xfrm>
            <a:off x="4725689" y="1366550"/>
            <a:ext cx="2695934" cy="398124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3DB149C-F3E8-47AB-9692-0158B78529ED}"/>
              </a:ext>
            </a:extLst>
          </p:cNvPr>
          <p:cNvSpPr/>
          <p:nvPr/>
        </p:nvSpPr>
        <p:spPr>
          <a:xfrm>
            <a:off x="1851419" y="1358444"/>
            <a:ext cx="2565506" cy="398124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376E96-DB8C-497C-BFF1-1DD091793019}"/>
              </a:ext>
            </a:extLst>
          </p:cNvPr>
          <p:cNvSpPr txBox="1"/>
          <p:nvPr/>
        </p:nvSpPr>
        <p:spPr>
          <a:xfrm>
            <a:off x="1534981" y="5507229"/>
            <a:ext cx="2881944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100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ПРОДАЖА БИЛЕТОВ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C9A3E6D-65A9-4675-9141-99D734D4F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54" y="3588390"/>
            <a:ext cx="1300773" cy="4973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822A1A8-AA18-4953-A25C-40E2D29D5B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30317" y="3362916"/>
            <a:ext cx="1573502" cy="26161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CA80779-2B13-4E7B-9936-9B84C41E96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06" y="3838431"/>
            <a:ext cx="1538998" cy="306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A6F31F2-8C96-4D1B-8A18-915091E671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8" y="4342101"/>
            <a:ext cx="1396289" cy="36893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DBE5926-4BCD-4CA4-9150-34DA0024F8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93" y="4197895"/>
            <a:ext cx="1002490" cy="45446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1E69C82-1B56-497D-9EDB-7C79FAB39309}"/>
              </a:ext>
            </a:extLst>
          </p:cNvPr>
          <p:cNvSpPr txBox="1"/>
          <p:nvPr/>
        </p:nvSpPr>
        <p:spPr>
          <a:xfrm>
            <a:off x="4615554" y="5536864"/>
            <a:ext cx="2881944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100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КАРПУЛЛИНГ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54084FA-FE58-4683-AC69-13F90396C9DE}"/>
              </a:ext>
            </a:extLst>
          </p:cNvPr>
          <p:cNvSpPr txBox="1"/>
          <p:nvPr/>
        </p:nvSpPr>
        <p:spPr>
          <a:xfrm>
            <a:off x="7544374" y="5507229"/>
            <a:ext cx="2881944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100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ПСВЕДОЗАКАЗ И НЕЛЕГАЛЫ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xmlns="" id="{8A7C044C-1119-4ABF-8FFF-8F3A5189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54" y="3138394"/>
            <a:ext cx="1335820" cy="2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71B6AD6E-6AC6-4A7C-8718-3EEA7EBD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93" y="4837967"/>
            <a:ext cx="1437426" cy="3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E737CB7-53E7-4881-9E5D-CC8F55A3DE2E}"/>
              </a:ext>
            </a:extLst>
          </p:cNvPr>
          <p:cNvSpPr/>
          <p:nvPr/>
        </p:nvSpPr>
        <p:spPr>
          <a:xfrm>
            <a:off x="7730384" y="1350340"/>
            <a:ext cx="2695934" cy="399745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BBAF30D8-015D-4882-89D1-C13AD4272B34}"/>
              </a:ext>
            </a:extLst>
          </p:cNvPr>
          <p:cNvCxnSpPr>
            <a:cxnSpLocks/>
          </p:cNvCxnSpPr>
          <p:nvPr/>
        </p:nvCxnSpPr>
        <p:spPr>
          <a:xfrm flipV="1">
            <a:off x="815036" y="5412771"/>
            <a:ext cx="10482980" cy="1537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AC7D55C-A5CC-410E-AE23-74325FFEC1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3" y="4631060"/>
            <a:ext cx="719295" cy="719295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238B065D-1286-4996-82B7-3B0C0E152A57}"/>
              </a:ext>
            </a:extLst>
          </p:cNvPr>
          <p:cNvGrpSpPr/>
          <p:nvPr/>
        </p:nvGrpSpPr>
        <p:grpSpPr>
          <a:xfrm>
            <a:off x="8167855" y="4042090"/>
            <a:ext cx="2048815" cy="507831"/>
            <a:chOff x="9151162" y="1619028"/>
            <a:chExt cx="2310239" cy="57262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E231F355-8023-41B2-A1ED-B5AE34052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162" y="1734469"/>
              <a:ext cx="328963" cy="35585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81BA816-1E93-49AF-B585-CBFE4563B98C}"/>
                </a:ext>
              </a:extLst>
            </p:cNvPr>
            <p:cNvSpPr txBox="1"/>
            <p:nvPr/>
          </p:nvSpPr>
          <p:spPr>
            <a:xfrm>
              <a:off x="9492913" y="1619028"/>
              <a:ext cx="1968488" cy="57262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360000"/>
              <a:r>
                <a:rPr lang="ru-RU" sz="1100" dirty="0"/>
                <a:t>сайты  </a:t>
              </a:r>
              <a:endParaRPr lang="en-US" sz="1100" dirty="0"/>
            </a:p>
            <a:p>
              <a:pPr defTabSz="360000"/>
              <a:r>
                <a:rPr lang="ru-RU" sz="1100" dirty="0"/>
                <a:t>по продаже билетов псевдозаказников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2668F97E-CD09-497B-8C98-415478661DF8}"/>
              </a:ext>
            </a:extLst>
          </p:cNvPr>
          <p:cNvGrpSpPr/>
          <p:nvPr/>
        </p:nvGrpSpPr>
        <p:grpSpPr>
          <a:xfrm>
            <a:off x="7939833" y="3182092"/>
            <a:ext cx="2426101" cy="719295"/>
            <a:chOff x="8694435" y="3333013"/>
            <a:chExt cx="2426101" cy="7192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1846D79-EF67-4B4F-893A-8DDB2227C856}"/>
                </a:ext>
              </a:extLst>
            </p:cNvPr>
            <p:cNvSpPr txBox="1"/>
            <p:nvPr/>
          </p:nvSpPr>
          <p:spPr>
            <a:xfrm>
              <a:off x="9374800" y="3519576"/>
              <a:ext cx="1745736" cy="33855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360000"/>
              <a:r>
                <a:rPr lang="ru-RU" sz="1100" dirty="0"/>
                <a:t>Сервис в социальных  сетях</a:t>
              </a:r>
            </a:p>
          </p:txBody>
        </p:sp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xmlns="" id="{F6E11ADB-6D5D-46F3-81ED-422823D49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435" y="3333013"/>
              <a:ext cx="719295" cy="71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C6FD306-5569-499C-A3EC-D1DB7A20E5F7}"/>
              </a:ext>
            </a:extLst>
          </p:cNvPr>
          <p:cNvSpPr txBox="1"/>
          <p:nvPr/>
        </p:nvSpPr>
        <p:spPr>
          <a:xfrm>
            <a:off x="1504936" y="6116838"/>
            <a:ext cx="9182129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Нельзя уповать только на добросовестность операторов сервисов</a:t>
            </a:r>
            <a:endParaRPr lang="en-US" sz="2000" b="1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645E406-A9B1-4BE4-9597-8C3386DFAD54}"/>
              </a:ext>
            </a:extLst>
          </p:cNvPr>
          <p:cNvSpPr txBox="1"/>
          <p:nvPr/>
        </p:nvSpPr>
        <p:spPr>
          <a:xfrm>
            <a:off x="10158845" y="5557232"/>
            <a:ext cx="131563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100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ПРОДУКТЫ И СЕРВИСЫ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AB110D5-7669-4856-B0C5-42BFE2F483FE}"/>
              </a:ext>
            </a:extLst>
          </p:cNvPr>
          <p:cNvSpPr/>
          <p:nvPr/>
        </p:nvSpPr>
        <p:spPr>
          <a:xfrm>
            <a:off x="563974" y="1685471"/>
            <a:ext cx="1056862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КОНТРОЛЬ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E8EEE43-2549-4DD4-A36E-B566B839CF54}"/>
              </a:ext>
            </a:extLst>
          </p:cNvPr>
          <p:cNvSpPr/>
          <p:nvPr/>
        </p:nvSpPr>
        <p:spPr>
          <a:xfrm>
            <a:off x="543542" y="2405265"/>
            <a:ext cx="105890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ПРАВИЛА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2D21397-6725-4D91-B34C-293B2794A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9130">
            <a:off x="1991082" y="1797791"/>
            <a:ext cx="2172155" cy="71306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A3D6430-2BAF-42E6-8FE7-2DBC84EBB1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9130">
            <a:off x="4930989" y="1868725"/>
            <a:ext cx="2172155" cy="71306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763FFF8-26DA-47CF-8AF3-1951B1EE3A0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4" y="1461624"/>
            <a:ext cx="1076134" cy="25405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156CED0-D586-46A9-9B49-E6D4296C18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0" y="1457412"/>
            <a:ext cx="1076134" cy="254051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D848102-35F7-47AC-8884-9F78B9C252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16" y="1461622"/>
            <a:ext cx="1076134" cy="25405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947EBC3E-6384-4145-84F4-CA1EC848A3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9130">
            <a:off x="7945651" y="1828652"/>
            <a:ext cx="2172155" cy="71306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ABD6EA06-2A09-46BF-8DF3-6CF034EABCF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0B27926A-C315-4025-B02C-32339DFE541B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E4D30057-B4A0-4DDD-AE60-0C41F13DE3BA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xmlns="" id="{A66E4950-A5A8-4B8B-8C0E-2F9B3E467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xmlns="" id="{8B7F1D2F-FA3B-40E0-9666-64F68839195F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5A01E0A-C667-45BC-9E29-251E54912ADD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</a:t>
              </a: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29AE0F30-DC1B-4664-8E2B-8DEEB2D40E8C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19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13BB0A8-6466-4830-8BCE-3B4B9A0FBBEE}"/>
              </a:ext>
            </a:extLst>
          </p:cNvPr>
          <p:cNvSpPr/>
          <p:nvPr/>
        </p:nvSpPr>
        <p:spPr>
          <a:xfrm>
            <a:off x="714083" y="189875"/>
            <a:ext cx="5711243" cy="405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РЕГУЛИРОВАНИЕ = ЗАКОН + МОНИТОРИНГ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FC50C2-0019-4253-91B9-230608A33D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67D611-CBD1-44CD-9FDF-A5A141D5DA04}"/>
              </a:ext>
            </a:extLst>
          </p:cNvPr>
          <p:cNvSpPr txBox="1"/>
          <p:nvPr/>
        </p:nvSpPr>
        <p:spPr>
          <a:xfrm>
            <a:off x="2181707" y="1478639"/>
            <a:ext cx="1383969" cy="3736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ЗАКОН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67A4BD0-9A31-4480-8497-370385510F4C}"/>
              </a:ext>
            </a:extLst>
          </p:cNvPr>
          <p:cNvSpPr txBox="1"/>
          <p:nvPr/>
        </p:nvSpPr>
        <p:spPr>
          <a:xfrm>
            <a:off x="7231317" y="1471426"/>
            <a:ext cx="1762790" cy="375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МОНИТОРИНГ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CD3635-6F60-4F03-82DD-32A5533FE969}"/>
              </a:ext>
            </a:extLst>
          </p:cNvPr>
          <p:cNvSpPr txBox="1"/>
          <p:nvPr/>
        </p:nvSpPr>
        <p:spPr>
          <a:xfrm>
            <a:off x="1211877" y="1846795"/>
            <a:ext cx="3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наличие правил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FEA8F1E-F9AD-41E5-A75B-9C484933001D}"/>
              </a:ext>
            </a:extLst>
          </p:cNvPr>
          <p:cNvSpPr txBox="1"/>
          <p:nvPr/>
        </p:nvSpPr>
        <p:spPr>
          <a:xfrm>
            <a:off x="1227127" y="4695422"/>
            <a:ext cx="2812308" cy="373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29DE0"/>
              </a:buClr>
            </a:pPr>
            <a:r>
              <a:rPr lang="ru-RU" b="1" dirty="0">
                <a:solidFill>
                  <a:schemeClr val="tx2"/>
                </a:solidFill>
              </a:rPr>
              <a:t>Требования к карпулингу</a:t>
            </a:r>
            <a:endParaRPr lang="en-US" b="1" dirty="0">
              <a:solidFill>
                <a:schemeClr val="tx2"/>
              </a:solidFill>
              <a:latin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07791F7-DBD2-4A07-8C46-2DC2D44047C3}"/>
              </a:ext>
            </a:extLst>
          </p:cNvPr>
          <p:cNvSpPr txBox="1"/>
          <p:nvPr/>
        </p:nvSpPr>
        <p:spPr>
          <a:xfrm>
            <a:off x="1227128" y="4336359"/>
            <a:ext cx="2916761" cy="373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029DE0"/>
              </a:buClr>
            </a:pPr>
            <a:r>
              <a:rPr lang="ru-RU" b="1" dirty="0">
                <a:solidFill>
                  <a:schemeClr val="tx2"/>
                </a:solidFill>
              </a:rPr>
              <a:t>Требования к агрегаторам</a:t>
            </a:r>
            <a:endParaRPr lang="en-US" b="1" dirty="0">
              <a:solidFill>
                <a:schemeClr val="tx2"/>
              </a:solidFill>
              <a:latin typeface="Open Sans" panose="020B0606030504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ECA96A3-70BF-4EE5-95FF-3162BDCA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47" y="2285837"/>
            <a:ext cx="1642663" cy="4167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E578E00-0AD5-4252-9122-A056DB899779}"/>
              </a:ext>
            </a:extLst>
          </p:cNvPr>
          <p:cNvSpPr txBox="1"/>
          <p:nvPr/>
        </p:nvSpPr>
        <p:spPr>
          <a:xfrm>
            <a:off x="3054045" y="6073994"/>
            <a:ext cx="6083910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ru-RU" sz="2000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Цифровизация обгоняет законотворчество</a:t>
            </a:r>
            <a:endParaRPr lang="en-US" sz="2000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EB11493-046B-43A7-9EF4-B4043D5DCFFD}"/>
              </a:ext>
            </a:extLst>
          </p:cNvPr>
          <p:cNvSpPr txBox="1"/>
          <p:nvPr/>
        </p:nvSpPr>
        <p:spPr>
          <a:xfrm>
            <a:off x="9855316" y="3757586"/>
            <a:ext cx="1633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Законопроект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изм. ст. 34 220-ФЗ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 во втором чтении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 Гос. Думы РФ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474B5ED-DD32-463F-ADF1-6B36CB4B6F7C}"/>
              </a:ext>
            </a:extLst>
          </p:cNvPr>
          <p:cNvSpPr txBox="1"/>
          <p:nvPr/>
        </p:nvSpPr>
        <p:spPr>
          <a:xfrm>
            <a:off x="6860766" y="3779661"/>
            <a:ext cx="1701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Второе поручение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Президента РФ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Пр-1381ГС, п.1 з)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E818BC-43EB-4A06-ABB0-A85603FBEF6C}"/>
              </a:ext>
            </a:extLst>
          </p:cNvPr>
          <p:cNvSpPr txBox="1"/>
          <p:nvPr/>
        </p:nvSpPr>
        <p:spPr>
          <a:xfrm>
            <a:off x="5228412" y="3748708"/>
            <a:ext cx="17682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Первое поручение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Президента РФ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Пр-2165ГС, п.1 и)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7A22446-13B5-42D7-86E6-09760B650879}"/>
              </a:ext>
            </a:extLst>
          </p:cNvPr>
          <p:cNvSpPr txBox="1"/>
          <p:nvPr/>
        </p:nvSpPr>
        <p:spPr>
          <a:xfrm>
            <a:off x="8499086" y="3769804"/>
            <a:ext cx="1360836" cy="47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ЕФС МКПП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готова к запуску</a:t>
            </a:r>
            <a:endParaRPr lang="en-US" sz="1400" b="1" dirty="0">
              <a:solidFill>
                <a:schemeClr val="tx2"/>
              </a:solidFill>
              <a:latin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7A8463B-9880-49AB-86AC-A3347AC03940}"/>
              </a:ext>
            </a:extLst>
          </p:cNvPr>
          <p:cNvSpPr txBox="1"/>
          <p:nvPr/>
        </p:nvSpPr>
        <p:spPr>
          <a:xfrm>
            <a:off x="5871055" y="3524974"/>
            <a:ext cx="627095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500" b="1" dirty="0">
                <a:solidFill>
                  <a:srgbClr val="00B05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2017</a:t>
            </a:r>
            <a:endParaRPr lang="en-US" sz="1500" b="1" dirty="0">
              <a:solidFill>
                <a:srgbClr val="00B05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0D6DB3B-E707-4991-9F94-2090671D9B5D}"/>
              </a:ext>
            </a:extLst>
          </p:cNvPr>
          <p:cNvSpPr txBox="1"/>
          <p:nvPr/>
        </p:nvSpPr>
        <p:spPr>
          <a:xfrm>
            <a:off x="7344374" y="3523063"/>
            <a:ext cx="627095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500" b="1" dirty="0">
                <a:solidFill>
                  <a:srgbClr val="00B05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2019</a:t>
            </a:r>
            <a:endParaRPr lang="en-US" sz="1500" b="1" dirty="0">
              <a:solidFill>
                <a:srgbClr val="00B05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433B55C-CAFF-467C-98CC-E52AEBE6CE4B}"/>
              </a:ext>
            </a:extLst>
          </p:cNvPr>
          <p:cNvSpPr txBox="1"/>
          <p:nvPr/>
        </p:nvSpPr>
        <p:spPr>
          <a:xfrm>
            <a:off x="8827426" y="3515510"/>
            <a:ext cx="627095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500" b="1" dirty="0">
                <a:solidFill>
                  <a:srgbClr val="00B05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2020</a:t>
            </a:r>
            <a:endParaRPr lang="en-US" sz="1500" b="1" dirty="0">
              <a:solidFill>
                <a:srgbClr val="00B050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273F91-B63F-40F1-AE20-408FBE8F29AC}"/>
              </a:ext>
            </a:extLst>
          </p:cNvPr>
          <p:cNvSpPr txBox="1"/>
          <p:nvPr/>
        </p:nvSpPr>
        <p:spPr>
          <a:xfrm>
            <a:off x="10307510" y="3514912"/>
            <a:ext cx="627095" cy="321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2021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42B5EAC5-9D71-4C2A-9D48-6DD5C3ADE216}"/>
              </a:ext>
            </a:extLst>
          </p:cNvPr>
          <p:cNvCxnSpPr>
            <a:cxnSpLocks/>
          </p:cNvCxnSpPr>
          <p:nvPr/>
        </p:nvCxnSpPr>
        <p:spPr>
          <a:xfrm flipV="1">
            <a:off x="6176214" y="3318498"/>
            <a:ext cx="0" cy="1996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CF999799-6D3E-4318-855C-878363C6FB61}"/>
              </a:ext>
            </a:extLst>
          </p:cNvPr>
          <p:cNvCxnSpPr>
            <a:cxnSpLocks/>
          </p:cNvCxnSpPr>
          <p:nvPr/>
        </p:nvCxnSpPr>
        <p:spPr>
          <a:xfrm flipV="1">
            <a:off x="7658017" y="3305428"/>
            <a:ext cx="0" cy="1996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877CAA6C-938B-4F62-8365-39F281B5906B}"/>
              </a:ext>
            </a:extLst>
          </p:cNvPr>
          <p:cNvCxnSpPr>
            <a:cxnSpLocks/>
          </p:cNvCxnSpPr>
          <p:nvPr/>
        </p:nvCxnSpPr>
        <p:spPr>
          <a:xfrm flipV="1">
            <a:off x="9139820" y="3305428"/>
            <a:ext cx="0" cy="1996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91F6F3F3-DAB5-49E1-A88F-451470388591}"/>
              </a:ext>
            </a:extLst>
          </p:cNvPr>
          <p:cNvCxnSpPr>
            <a:cxnSpLocks/>
          </p:cNvCxnSpPr>
          <p:nvPr/>
        </p:nvCxnSpPr>
        <p:spPr>
          <a:xfrm flipV="1">
            <a:off x="10621622" y="3300366"/>
            <a:ext cx="0" cy="1996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472CE56F-119C-4D18-8C46-1FAD519AC7C9}"/>
              </a:ext>
            </a:extLst>
          </p:cNvPr>
          <p:cNvSpPr/>
          <p:nvPr/>
        </p:nvSpPr>
        <p:spPr>
          <a:xfrm>
            <a:off x="5616689" y="3275726"/>
            <a:ext cx="5488504" cy="1652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EE30D73-AD51-4D8D-B747-AA0E41EE31BB}"/>
              </a:ext>
            </a:extLst>
          </p:cNvPr>
          <p:cNvSpPr/>
          <p:nvPr/>
        </p:nvSpPr>
        <p:spPr>
          <a:xfrm>
            <a:off x="5616689" y="3275726"/>
            <a:ext cx="4175322" cy="16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19">
            <a:extLst>
              <a:ext uri="{FF2B5EF4-FFF2-40B4-BE49-F238E27FC236}">
                <a16:creationId xmlns:a16="http://schemas.microsoft.com/office/drawing/2014/main" xmlns="" id="{E2316FD5-8B0F-43BB-9B2F-462A5BD7A2CC}"/>
              </a:ext>
            </a:extLst>
          </p:cNvPr>
          <p:cNvSpPr/>
          <p:nvPr/>
        </p:nvSpPr>
        <p:spPr>
          <a:xfrm>
            <a:off x="5981369" y="2794338"/>
            <a:ext cx="464894" cy="416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50" dirty="0">
                <a:solidFill>
                  <a:srgbClr val="00B050"/>
                </a:solidFill>
                <a:latin typeface="Arial Narrow" panose="020B0606020202030204" pitchFamily="34" charset="0"/>
              </a:rPr>
              <a:t>✓</a:t>
            </a:r>
          </a:p>
        </p:txBody>
      </p:sp>
      <p:sp>
        <p:nvSpPr>
          <p:cNvPr id="59" name="Прямоугольник: скругленные углы 19">
            <a:extLst>
              <a:ext uri="{FF2B5EF4-FFF2-40B4-BE49-F238E27FC236}">
                <a16:creationId xmlns:a16="http://schemas.microsoft.com/office/drawing/2014/main" xmlns="" id="{D1F0489F-460C-4383-AA26-04C07DC0ECAC}"/>
              </a:ext>
            </a:extLst>
          </p:cNvPr>
          <p:cNvSpPr/>
          <p:nvPr/>
        </p:nvSpPr>
        <p:spPr>
          <a:xfrm>
            <a:off x="7441848" y="2793349"/>
            <a:ext cx="464894" cy="416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50" dirty="0">
                <a:solidFill>
                  <a:srgbClr val="00B050"/>
                </a:solidFill>
                <a:latin typeface="Arial Narrow" panose="020B0606020202030204" pitchFamily="34" charset="0"/>
              </a:rPr>
              <a:t>✓</a:t>
            </a:r>
          </a:p>
        </p:txBody>
      </p:sp>
      <p:sp>
        <p:nvSpPr>
          <p:cNvPr id="60" name="Прямоугольник: скругленные углы 19">
            <a:extLst>
              <a:ext uri="{FF2B5EF4-FFF2-40B4-BE49-F238E27FC236}">
                <a16:creationId xmlns:a16="http://schemas.microsoft.com/office/drawing/2014/main" xmlns="" id="{041C01F2-8E69-4619-8CFE-F297457EC71D}"/>
              </a:ext>
            </a:extLst>
          </p:cNvPr>
          <p:cNvSpPr/>
          <p:nvPr/>
        </p:nvSpPr>
        <p:spPr>
          <a:xfrm>
            <a:off x="8969417" y="2803446"/>
            <a:ext cx="464894" cy="4164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pc="50" dirty="0">
                <a:solidFill>
                  <a:srgbClr val="00B050"/>
                </a:solidFill>
                <a:latin typeface="Arial Narrow" panose="020B0606020202030204" pitchFamily="34" charset="0"/>
              </a:rPr>
              <a:t>✓</a:t>
            </a: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xmlns="" id="{A73500C2-5544-453F-B164-920B6D7D26FF}"/>
              </a:ext>
            </a:extLst>
          </p:cNvPr>
          <p:cNvSpPr/>
          <p:nvPr/>
        </p:nvSpPr>
        <p:spPr>
          <a:xfrm rot="5400000">
            <a:off x="10985106" y="3208724"/>
            <a:ext cx="327006" cy="2819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A7294D9-ECA6-4F4F-9891-92817748FCCC}"/>
              </a:ext>
            </a:extLst>
          </p:cNvPr>
          <p:cNvSpPr txBox="1"/>
          <p:nvPr/>
        </p:nvSpPr>
        <p:spPr>
          <a:xfrm>
            <a:off x="6293689" y="1841791"/>
            <a:ext cx="375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наличие инструментов контроля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771BB29-3DB3-4F06-A8B1-A1B04BACECA5}"/>
              </a:ext>
            </a:extLst>
          </p:cNvPr>
          <p:cNvSpPr txBox="1"/>
          <p:nvPr/>
        </p:nvSpPr>
        <p:spPr>
          <a:xfrm>
            <a:off x="839698" y="3532259"/>
            <a:ext cx="139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Разработка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законопроекта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9BB443FD-1EE3-41D4-9D92-263F15EE8013}"/>
              </a:ext>
            </a:extLst>
          </p:cNvPr>
          <p:cNvCxnSpPr>
            <a:cxnSpLocks/>
          </p:cNvCxnSpPr>
          <p:nvPr/>
        </p:nvCxnSpPr>
        <p:spPr>
          <a:xfrm flipV="1">
            <a:off x="1485655" y="3309142"/>
            <a:ext cx="0" cy="2213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2680EC9-4761-4E42-896E-11832D21143B}"/>
              </a:ext>
            </a:extLst>
          </p:cNvPr>
          <p:cNvCxnSpPr>
            <a:cxnSpLocks/>
          </p:cNvCxnSpPr>
          <p:nvPr/>
        </p:nvCxnSpPr>
        <p:spPr>
          <a:xfrm flipV="1">
            <a:off x="2988526" y="3294652"/>
            <a:ext cx="0" cy="2213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81A49ECB-04CF-4DC9-9731-DE498D0794B7}"/>
              </a:ext>
            </a:extLst>
          </p:cNvPr>
          <p:cNvCxnSpPr>
            <a:cxnSpLocks/>
          </p:cNvCxnSpPr>
          <p:nvPr/>
        </p:nvCxnSpPr>
        <p:spPr>
          <a:xfrm flipV="1">
            <a:off x="3970153" y="3294652"/>
            <a:ext cx="0" cy="2213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AE407E4-F4DB-40CD-99C4-F86699B9F479}"/>
              </a:ext>
            </a:extLst>
          </p:cNvPr>
          <p:cNvSpPr/>
          <p:nvPr/>
        </p:nvSpPr>
        <p:spPr>
          <a:xfrm>
            <a:off x="1002330" y="3261721"/>
            <a:ext cx="3737418" cy="1886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ABC1BB9-BD85-4598-A4F7-382AC6861E58}"/>
              </a:ext>
            </a:extLst>
          </p:cNvPr>
          <p:cNvSpPr/>
          <p:nvPr/>
        </p:nvSpPr>
        <p:spPr>
          <a:xfrm>
            <a:off x="1004912" y="3350521"/>
            <a:ext cx="2440855" cy="99901"/>
          </a:xfrm>
          <a:prstGeom prst="rect">
            <a:avLst/>
          </a:prstGeom>
          <a:solidFill>
            <a:srgbClr val="029DE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67601D6-C338-4566-A5A0-7810A8DE78C7}"/>
              </a:ext>
            </a:extLst>
          </p:cNvPr>
          <p:cNvSpPr/>
          <p:nvPr/>
        </p:nvSpPr>
        <p:spPr>
          <a:xfrm>
            <a:off x="1004981" y="3262059"/>
            <a:ext cx="721541" cy="99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7E87677-71AB-43BA-8C29-6BCEF6A34965}"/>
              </a:ext>
            </a:extLst>
          </p:cNvPr>
          <p:cNvSpPr txBox="1"/>
          <p:nvPr/>
        </p:nvSpPr>
        <p:spPr>
          <a:xfrm>
            <a:off x="2216466" y="3518604"/>
            <a:ext cx="142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Общественные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слушания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D6BD0E0-39A8-4BD4-88B4-7F2F6877C95F}"/>
              </a:ext>
            </a:extLst>
          </p:cNvPr>
          <p:cNvSpPr txBox="1"/>
          <p:nvPr/>
        </p:nvSpPr>
        <p:spPr>
          <a:xfrm>
            <a:off x="3471395" y="3517941"/>
            <a:ext cx="125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Внесение </a:t>
            </a: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</a:rPr>
              <a:t>в Госдуму РФ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2" name="Знак умножения 71">
            <a:extLst>
              <a:ext uri="{FF2B5EF4-FFF2-40B4-BE49-F238E27FC236}">
                <a16:creationId xmlns:a16="http://schemas.microsoft.com/office/drawing/2014/main" xmlns="" id="{F5074B8A-233E-438B-8EDA-AC6A09D72AAF}"/>
              </a:ext>
            </a:extLst>
          </p:cNvPr>
          <p:cNvSpPr/>
          <p:nvPr/>
        </p:nvSpPr>
        <p:spPr>
          <a:xfrm>
            <a:off x="1587323" y="3190229"/>
            <a:ext cx="338554" cy="338554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нак умножения 72">
            <a:extLst>
              <a:ext uri="{FF2B5EF4-FFF2-40B4-BE49-F238E27FC236}">
                <a16:creationId xmlns:a16="http://schemas.microsoft.com/office/drawing/2014/main" xmlns="" id="{3C15F1EC-2AEE-4C6C-888E-28D822C94174}"/>
              </a:ext>
            </a:extLst>
          </p:cNvPr>
          <p:cNvSpPr/>
          <p:nvPr/>
        </p:nvSpPr>
        <p:spPr>
          <a:xfrm>
            <a:off x="3310063" y="3187274"/>
            <a:ext cx="338554" cy="338554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xmlns="" id="{DA527C3D-6AE7-4104-9589-626312A50700}"/>
              </a:ext>
            </a:extLst>
          </p:cNvPr>
          <p:cNvSpPr/>
          <p:nvPr/>
        </p:nvSpPr>
        <p:spPr>
          <a:xfrm rot="5400000">
            <a:off x="4655856" y="3209731"/>
            <a:ext cx="327006" cy="2819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6D7BB135-C4F3-48B1-BAAD-77D816C0292A}"/>
              </a:ext>
            </a:extLst>
          </p:cNvPr>
          <p:cNvSpPr/>
          <p:nvPr/>
        </p:nvSpPr>
        <p:spPr>
          <a:xfrm>
            <a:off x="1002329" y="4428796"/>
            <a:ext cx="171315" cy="190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DBFB94F-ACAA-4DB0-B408-EE471AE3CBB9}"/>
              </a:ext>
            </a:extLst>
          </p:cNvPr>
          <p:cNvSpPr/>
          <p:nvPr/>
        </p:nvSpPr>
        <p:spPr>
          <a:xfrm>
            <a:off x="1012903" y="4787859"/>
            <a:ext cx="171315" cy="190421"/>
          </a:xfrm>
          <a:prstGeom prst="rect">
            <a:avLst/>
          </a:prstGeom>
          <a:solidFill>
            <a:srgbClr val="029DE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5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3CED9E49-57CD-4688-BA8E-509E437B45CF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CE2FF928-6627-4C91-981A-4B9358765B26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xmlns="" id="{90A961CB-7561-4698-A72C-CAF1D87DB9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xmlns="" id="{5836F457-3CE0-40E0-B542-A36354938A53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87FA513-7C12-4B57-B69C-F575476A8044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</a:t>
              </a:r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xmlns="" id="{027810B3-77B8-4C8C-97C7-C9EA360FE5CC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B7FF8A2-B7D0-41A6-BC0D-6ECED2E3C109}"/>
              </a:ext>
            </a:extLst>
          </p:cNvPr>
          <p:cNvSpPr/>
          <p:nvPr/>
        </p:nvSpPr>
        <p:spPr>
          <a:xfrm>
            <a:off x="697778" y="181970"/>
            <a:ext cx="525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ЦИФРОВИЗАЦИЯ БЕЗ РЕГУЛИРОВАНИЯ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F485E3F9-D512-499B-ADEC-6B68253BFF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FFF7266-2550-47BE-9E48-434BFDC3C5D0}"/>
              </a:ext>
            </a:extLst>
          </p:cNvPr>
          <p:cNvSpPr txBox="1"/>
          <p:nvPr/>
        </p:nvSpPr>
        <p:spPr>
          <a:xfrm>
            <a:off x="3820537" y="6149946"/>
            <a:ext cx="4550926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Недобросовестная конкуренция</a:t>
            </a:r>
            <a:endParaRPr lang="en-US" sz="2000" b="1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09CDE5A-18F3-4D09-B482-A475D4709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7" y="1157700"/>
            <a:ext cx="2858968" cy="44736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CB887DB2-2E63-4A7D-94B6-CEBB9C6BE4F9}"/>
              </a:ext>
            </a:extLst>
          </p:cNvPr>
          <p:cNvCxnSpPr>
            <a:cxnSpLocks/>
          </p:cNvCxnSpPr>
          <p:nvPr/>
        </p:nvCxnSpPr>
        <p:spPr>
          <a:xfrm flipV="1">
            <a:off x="3477237" y="1673440"/>
            <a:ext cx="3456223" cy="1760707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0A86CEF4-279C-4D55-864A-9C0630E292DF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3492966" y="3896437"/>
            <a:ext cx="3440494" cy="1367342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00CE180-0E90-455C-968F-FFB60D08F020}"/>
              </a:ext>
            </a:extLst>
          </p:cNvPr>
          <p:cNvSpPr/>
          <p:nvPr/>
        </p:nvSpPr>
        <p:spPr>
          <a:xfrm>
            <a:off x="3271706" y="3443978"/>
            <a:ext cx="442520" cy="4524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F4B6E797-7942-4498-8249-E813F8E4B7D8}"/>
              </a:ext>
            </a:extLst>
          </p:cNvPr>
          <p:cNvSpPr/>
          <p:nvPr/>
        </p:nvSpPr>
        <p:spPr>
          <a:xfrm>
            <a:off x="5904000" y="1371159"/>
            <a:ext cx="4172505" cy="4176000"/>
          </a:xfrm>
          <a:prstGeom prst="ellipse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5000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5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F753E31-098F-4107-BD48-75D99A6706EA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61B9E999-7740-4C83-9A8D-57249E42ACBC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12C9DC17-B70A-4E48-ADD3-76C32EDE12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xmlns="" id="{EB4B9635-8D31-431B-98FD-2D9C1345F999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0F77B42-F863-41FA-8821-6B35BD5AF825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3D8CADB4-3A32-44ED-9EF9-0EF218FA47BF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358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022B83F-4E47-4C38-B8E1-AC98092DC3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  <p:sp>
        <p:nvSpPr>
          <p:cNvPr id="43" name="Номер слайда 3">
            <a:extLst>
              <a:ext uri="{FF2B5EF4-FFF2-40B4-BE49-F238E27FC236}">
                <a16:creationId xmlns:a16="http://schemas.microsoft.com/office/drawing/2014/main" xmlns="" id="{D095B572-C1D4-46D3-B279-CB282E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7052" y="5725088"/>
            <a:ext cx="551167" cy="365125"/>
          </a:xfrm>
        </p:spPr>
        <p:txBody>
          <a:bodyPr/>
          <a:lstStyle/>
          <a:p>
            <a:fld id="{3775BB8C-5CAE-4C8B-A6F3-DF1239FF634A}" type="slidenum">
              <a:rPr lang="ru-RU" smtClean="0"/>
              <a:t>5</a:t>
            </a:fld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5A32A76-891A-41DA-9D7E-F99CE6E42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1" y="1375389"/>
            <a:ext cx="7235017" cy="39679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B25E96C-D169-4442-BB9F-C1BFFF0902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65" y="1230571"/>
            <a:ext cx="3923553" cy="4697986"/>
          </a:xfrm>
          <a:prstGeom prst="rect">
            <a:avLst/>
          </a:prstGeom>
          <a:ln w="38100">
            <a:solidFill>
              <a:srgbClr val="FF222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694909C-6908-4D54-A15E-07D5A4C9C032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4002597" y="1230571"/>
            <a:ext cx="3409183" cy="2208787"/>
          </a:xfrm>
          <a:prstGeom prst="line">
            <a:avLst/>
          </a:prstGeom>
          <a:ln w="38100">
            <a:solidFill>
              <a:srgbClr val="FF222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FFCF3FE-E1C5-452E-A2BF-117BB85A9F74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4002597" y="4150558"/>
            <a:ext cx="3409183" cy="1802303"/>
          </a:xfrm>
          <a:prstGeom prst="line">
            <a:avLst/>
          </a:prstGeom>
          <a:ln w="38100">
            <a:solidFill>
              <a:srgbClr val="FF222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6B4891F8-E73F-4F93-BDFF-F436B7943382}"/>
              </a:ext>
            </a:extLst>
          </p:cNvPr>
          <p:cNvSpPr/>
          <p:nvPr/>
        </p:nvSpPr>
        <p:spPr>
          <a:xfrm>
            <a:off x="3359130" y="3439358"/>
            <a:ext cx="1286934" cy="711200"/>
          </a:xfrm>
          <a:prstGeom prst="roundRect">
            <a:avLst/>
          </a:prstGeom>
          <a:ln w="38100">
            <a:solidFill>
              <a:srgbClr val="FF222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3F23437-2E04-448F-88EC-27285634C05B}"/>
              </a:ext>
            </a:extLst>
          </p:cNvPr>
          <p:cNvSpPr/>
          <p:nvPr/>
        </p:nvSpPr>
        <p:spPr>
          <a:xfrm>
            <a:off x="697778" y="181970"/>
            <a:ext cx="525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ЦИФРОВИЗАЦИЯ БЕЗ РЕГУЛИРОВАНИЯ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D4F9503-F18A-43B4-A217-C2D11F28913B}"/>
              </a:ext>
            </a:extLst>
          </p:cNvPr>
          <p:cNvSpPr txBox="1"/>
          <p:nvPr/>
        </p:nvSpPr>
        <p:spPr>
          <a:xfrm>
            <a:off x="3820537" y="6149946"/>
            <a:ext cx="4550926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Недобросовестная конкуренция</a:t>
            </a:r>
            <a:endParaRPr lang="en-US" sz="2000" b="1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6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1AFB976-2AAE-4C2E-AFF6-0736A5E106FC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F0935644-EF59-46C0-8199-66EC6666AA6A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C65C2BD0-3612-48A6-8FEC-F405CCFE8D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6F8091E5-E3A7-4958-8C7A-DD7F1101AED0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5EBB7DB-B005-4D7C-A4CD-B3B600EE68ED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67319C3F-319E-436C-8B01-A7DC2A091F22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4FDF7B49-4C4E-4C5E-9344-16FD55DEEF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504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4FDF7B49-4C4E-4C5E-9344-16FD55DEE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AA201F-96ED-4529-826C-D2287348F572}"/>
              </a:ext>
            </a:extLst>
          </p:cNvPr>
          <p:cNvSpPr/>
          <p:nvPr/>
        </p:nvSpPr>
        <p:spPr>
          <a:xfrm>
            <a:off x="723805" y="38712"/>
            <a:ext cx="479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ДОБРО И ЗЛО ЦИФРОВИЗАЦИИ </a:t>
            </a:r>
          </a:p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АВТОМОБИЛЬНОМ ТРАНСПОРТЕ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F05EC34-F93C-40A2-9671-C659CCCE43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3967519-80A6-4418-B92A-0E071F159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37" y="1694650"/>
            <a:ext cx="5253843" cy="32413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87DDC6-167B-42B0-A490-480A55340C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6822" r="4624" b="12594"/>
          <a:stretch/>
        </p:blipFill>
        <p:spPr>
          <a:xfrm>
            <a:off x="723805" y="1694650"/>
            <a:ext cx="4475348" cy="32413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BA88459-732A-4B47-92AE-207E807900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5" y="1124485"/>
            <a:ext cx="1768142" cy="467193"/>
          </a:xfrm>
          <a:prstGeom prst="rect">
            <a:avLst/>
          </a:prstGeom>
        </p:spPr>
      </p:pic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xmlns="" id="{F17E5699-E791-4E83-A3D1-47772AEE6163}"/>
              </a:ext>
            </a:extLst>
          </p:cNvPr>
          <p:cNvSpPr/>
          <p:nvPr/>
        </p:nvSpPr>
        <p:spPr>
          <a:xfrm>
            <a:off x="5349367" y="3119342"/>
            <a:ext cx="252670" cy="467194"/>
          </a:xfrm>
          <a:prstGeom prst="chevron">
            <a:avLst/>
          </a:prstGeom>
          <a:solidFill>
            <a:srgbClr val="FF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xmlns="" id="{A7AA79F1-D734-4A6F-BCA9-86B60A9D1C46}"/>
              </a:ext>
            </a:extLst>
          </p:cNvPr>
          <p:cNvSpPr/>
          <p:nvPr/>
        </p:nvSpPr>
        <p:spPr>
          <a:xfrm>
            <a:off x="5634152" y="3119342"/>
            <a:ext cx="252670" cy="467194"/>
          </a:xfrm>
          <a:prstGeom prst="chevron">
            <a:avLst/>
          </a:prstGeom>
          <a:solidFill>
            <a:srgbClr val="FF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65AC4B-93A0-4013-BE6F-7459DAF7B291}"/>
              </a:ext>
            </a:extLst>
          </p:cNvPr>
          <p:cNvSpPr txBox="1"/>
          <p:nvPr/>
        </p:nvSpPr>
        <p:spPr>
          <a:xfrm>
            <a:off x="1858467" y="5609121"/>
            <a:ext cx="3300792" cy="40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- виртуальный</a:t>
            </a:r>
            <a:endParaRPr lang="en-US" sz="2000" b="1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9C40499-3E01-4739-8FBF-E2763DFEEB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71" y="5395465"/>
            <a:ext cx="939471" cy="8253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7056EF-1B70-42A2-8434-2DAB83089BD0}"/>
              </a:ext>
            </a:extLst>
          </p:cNvPr>
          <p:cNvSpPr txBox="1"/>
          <p:nvPr/>
        </p:nvSpPr>
        <p:spPr>
          <a:xfrm>
            <a:off x="6374388" y="5609121"/>
            <a:ext cx="3338888" cy="40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FF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- реальная!</a:t>
            </a:r>
            <a:endParaRPr lang="en-US" sz="2000" b="1" dirty="0">
              <a:solidFill>
                <a:srgbClr val="FF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D48C1505-CB20-47A1-9E31-1FC052797FEF}"/>
              </a:ext>
            </a:extLst>
          </p:cNvPr>
          <p:cNvGrpSpPr/>
          <p:nvPr/>
        </p:nvGrpSpPr>
        <p:grpSpPr>
          <a:xfrm>
            <a:off x="-479" y="0"/>
            <a:ext cx="9573006" cy="785312"/>
            <a:chOff x="-479" y="0"/>
            <a:chExt cx="9573006" cy="785312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568714CE-6988-46A1-B4FF-ABE8A7517AD4}"/>
                </a:ext>
              </a:extLst>
            </p:cNvPr>
            <p:cNvGrpSpPr/>
            <p:nvPr/>
          </p:nvGrpSpPr>
          <p:grpSpPr>
            <a:xfrm>
              <a:off x="-479" y="0"/>
              <a:ext cx="9573006" cy="785312"/>
              <a:chOff x="-479" y="0"/>
              <a:chExt cx="9573006" cy="785312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xmlns="" id="{2A53DA64-2FB0-4597-9424-CB78057A3E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07"/>
              <a:stretch/>
            </p:blipFill>
            <p:spPr>
              <a:xfrm rot="10800000" flipV="1">
                <a:off x="8259096" y="0"/>
                <a:ext cx="1313431" cy="785312"/>
              </a:xfrm>
              <a:prstGeom prst="rect">
                <a:avLst/>
              </a:prstGeom>
            </p:spPr>
          </p:pic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24E35D32-7F96-42DE-8105-C449CEB185D1}"/>
                  </a:ext>
                </a:extLst>
              </p:cNvPr>
              <p:cNvSpPr/>
              <p:nvPr/>
            </p:nvSpPr>
            <p:spPr>
              <a:xfrm>
                <a:off x="-479" y="0"/>
                <a:ext cx="8363244" cy="785312"/>
              </a:xfrm>
              <a:prstGeom prst="rect">
                <a:avLst/>
              </a:prstGeom>
              <a:solidFill>
                <a:srgbClr val="FF2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0D8ECB1-9C89-4C83-BF69-06ECC80055FE}"/>
                </a:ext>
              </a:extLst>
            </p:cNvPr>
            <p:cNvSpPr txBox="1"/>
            <p:nvPr/>
          </p:nvSpPr>
          <p:spPr>
            <a:xfrm>
              <a:off x="1" y="115501"/>
              <a:ext cx="614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7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943E8039-A47A-450C-AA72-C9BC13F0048F}"/>
                </a:ext>
              </a:extLst>
            </p:cNvPr>
            <p:cNvCxnSpPr/>
            <p:nvPr/>
          </p:nvCxnSpPr>
          <p:spPr>
            <a:xfrm>
              <a:off x="614462" y="115501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095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A09FFF01-87A6-464C-8BBD-6BBECADF4BD3}"/>
              </a:ext>
            </a:extLst>
          </p:cNvPr>
          <p:cNvSpPr txBox="1">
            <a:spLocks/>
          </p:cNvSpPr>
          <p:nvPr/>
        </p:nvSpPr>
        <p:spPr>
          <a:xfrm>
            <a:off x="686149" y="80222"/>
            <a:ext cx="7626112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 2006 ГОДА ВСЁ ПРОИСХОДЯЩЕЕ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ОТРАСЛИ – ФИКСИРУЕТСЯ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74FCA4D-3C40-4CED-8113-2DA3C360F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68" y="214666"/>
            <a:ext cx="2690849" cy="36933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C90219F-4202-4221-A30D-4494685ED8C9}"/>
              </a:ext>
            </a:extLst>
          </p:cNvPr>
          <p:cNvSpPr txBox="1"/>
          <p:nvPr/>
        </p:nvSpPr>
        <p:spPr>
          <a:xfrm>
            <a:off x="696208" y="1877461"/>
            <a:ext cx="3214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Прогресс                                   не остановить,                          но без актуального законодательства отрасль несет потери</a:t>
            </a:r>
            <a:endParaRPr lang="en-US" sz="2000" b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01D99C2-AAF7-4263-8FF1-050E69302F28}"/>
              </a:ext>
            </a:extLst>
          </p:cNvPr>
          <p:cNvSpPr txBox="1"/>
          <p:nvPr/>
        </p:nvSpPr>
        <p:spPr>
          <a:xfrm>
            <a:off x="7651592" y="1831647"/>
            <a:ext cx="3635228" cy="17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Каждая брешь                                    в законодательстве – заполняется недобросовестными операторами рынка</a:t>
            </a:r>
            <a:endParaRPr lang="en-US" sz="2000" b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B9C3BA-1120-4D73-983D-A7474D1E611A}"/>
              </a:ext>
            </a:extLst>
          </p:cNvPr>
          <p:cNvSpPr txBox="1"/>
          <p:nvPr/>
        </p:nvSpPr>
        <p:spPr>
          <a:xfrm>
            <a:off x="933808" y="6237774"/>
            <a:ext cx="10127131" cy="405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Отраслевой журнал, все выпуски: </a:t>
            </a:r>
            <a:r>
              <a:rPr lang="ru-RU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www.rosbuslines.ru/partnership/journal</a:t>
            </a:r>
            <a:r>
              <a:rPr lang="ru-RU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76DFE4-F752-409B-9242-BE5D40AB4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654" y="1000608"/>
            <a:ext cx="3605125" cy="51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6FC6892-5A6D-403E-83CD-B38DEFA77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0"/>
            <a:ext cx="5107619" cy="6858000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8224B6FC-82FC-4B6D-8C9D-66D147A63012}"/>
              </a:ext>
            </a:extLst>
          </p:cNvPr>
          <p:cNvSpPr txBox="1">
            <a:spLocks/>
          </p:cNvSpPr>
          <p:nvPr/>
        </p:nvSpPr>
        <p:spPr>
          <a:xfrm>
            <a:off x="614940" y="1946773"/>
            <a:ext cx="4675517" cy="64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xmlns="" id="{A0DE24A0-C3C4-4387-8DBD-E6DD6AB11D0E}"/>
              </a:ext>
            </a:extLst>
          </p:cNvPr>
          <p:cNvSpPr txBox="1">
            <a:spLocks/>
          </p:cNvSpPr>
          <p:nvPr/>
        </p:nvSpPr>
        <p:spPr>
          <a:xfrm>
            <a:off x="614940" y="2927060"/>
            <a:ext cx="7105209" cy="1795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Президент Ассоциации «Развитие автовокзалов страны» </a:t>
            </a:r>
            <a:r>
              <a:rPr lang="ru-RU" sz="24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Лоран Борис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Тел.: </a:t>
            </a:r>
            <a:r>
              <a:rPr lang="ru-RU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+7 925 772-27-57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en-US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loran</a:t>
            </a:r>
            <a:r>
              <a:rPr lang="ru-RU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2000" b="1" dirty="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npravs</a:t>
            </a:r>
            <a:r>
              <a:rPr lang="ru-RU" sz="20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b="1" dirty="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</a:t>
            </a:r>
            <a:endParaRPr lang="ru-RU" sz="2000" b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xmlns="" id="{278BBED0-4173-4F43-9F9B-B59741FB8D61}"/>
              </a:ext>
            </a:extLst>
          </p:cNvPr>
          <p:cNvSpPr txBox="1">
            <a:spLocks/>
          </p:cNvSpPr>
          <p:nvPr/>
        </p:nvSpPr>
        <p:spPr>
          <a:xfrm>
            <a:off x="614940" y="4940295"/>
            <a:ext cx="5018683" cy="1475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ru-RU" sz="16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Информационный партнер: Отраслевой журнал                                                                     </a:t>
            </a:r>
            <a:r>
              <a:rPr lang="ru-RU" sz="1600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«Российские автобусные линии. Проблемы и перспективы развития»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www.rosbuslines.ru/partnership/journal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D1815AA-DBF7-408D-9474-304AC6B57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" y="474819"/>
            <a:ext cx="605440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245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</vt:lpstr>
      <vt:lpstr>Open Sans Semibold</vt:lpstr>
      <vt:lpstr>Wingdings 3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РЕШЕНИЕ ДЛЯ УПРАВЛЕНИЯ ГОРОДСКИМ ОБЩЕСТВЕННЫМ ТРАНСПОРТОМ</dc:title>
  <dc:creator>PR</dc:creator>
  <cp:lastModifiedBy>Loran</cp:lastModifiedBy>
  <cp:revision>608</cp:revision>
  <cp:lastPrinted>2021-07-15T12:19:30Z</cp:lastPrinted>
  <dcterms:created xsi:type="dcterms:W3CDTF">2021-06-04T08:17:47Z</dcterms:created>
  <dcterms:modified xsi:type="dcterms:W3CDTF">2021-09-13T12:58:02Z</dcterms:modified>
</cp:coreProperties>
</file>