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13"/>
  </p:notesMasterIdLst>
  <p:sldIdLst>
    <p:sldId id="282" r:id="rId2"/>
    <p:sldId id="299" r:id="rId3"/>
    <p:sldId id="300" r:id="rId4"/>
    <p:sldId id="301" r:id="rId5"/>
    <p:sldId id="302" r:id="rId6"/>
    <p:sldId id="305" r:id="rId7"/>
    <p:sldId id="303" r:id="rId8"/>
    <p:sldId id="304" r:id="rId9"/>
    <p:sldId id="306" r:id="rId10"/>
    <p:sldId id="307" r:id="rId11"/>
    <p:sldId id="296" r:id="rId12"/>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00"/>
    <a:srgbClr val="EFDFDF"/>
    <a:srgbClr val="004C92"/>
    <a:srgbClr val="1941EB"/>
    <a:srgbClr val="0000FF"/>
    <a:srgbClr val="002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9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74" cy="49760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10" y="0"/>
            <a:ext cx="2930574" cy="497603"/>
          </a:xfrm>
          <a:prstGeom prst="rect">
            <a:avLst/>
          </a:prstGeom>
        </p:spPr>
        <p:txBody>
          <a:bodyPr vert="horz" lIns="91440" tIns="45720" rIns="91440" bIns="45720" rtlCol="0"/>
          <a:lstStyle>
            <a:lvl1pPr algn="r">
              <a:defRPr sz="1200"/>
            </a:lvl1pPr>
          </a:lstStyle>
          <a:p>
            <a:fld id="{B5749FBA-CAC0-40F2-86BA-B8BDDE830D44}" type="datetimeFigureOut">
              <a:rPr lang="ru-RU" smtClean="0"/>
              <a:t>21.09.2021</a:t>
            </a:fld>
            <a:endParaRPr lang="ru-RU"/>
          </a:p>
        </p:txBody>
      </p:sp>
      <p:sp>
        <p:nvSpPr>
          <p:cNvPr id="4" name="Образ слайда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5801" y="4723251"/>
            <a:ext cx="5409562" cy="447365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321"/>
            <a:ext cx="2930574" cy="49760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10" y="9443321"/>
            <a:ext cx="2930574" cy="497603"/>
          </a:xfrm>
          <a:prstGeom prst="rect">
            <a:avLst/>
          </a:prstGeom>
        </p:spPr>
        <p:txBody>
          <a:bodyPr vert="horz" lIns="91440" tIns="45720" rIns="91440" bIns="45720" rtlCol="0" anchor="b"/>
          <a:lstStyle>
            <a:lvl1pPr algn="r">
              <a:defRPr sz="1200"/>
            </a:lvl1pPr>
          </a:lstStyle>
          <a:p>
            <a:fld id="{08871115-F2EB-4F07-9710-9A9E88013F1B}" type="slidenum">
              <a:rPr lang="ru-RU" smtClean="0"/>
              <a:t>‹#›</a:t>
            </a:fld>
            <a:endParaRPr lang="ru-RU"/>
          </a:p>
        </p:txBody>
      </p:sp>
    </p:spTree>
    <p:extLst>
      <p:ext uri="{BB962C8B-B14F-4D97-AF65-F5344CB8AC3E}">
        <p14:creationId xmlns:p14="http://schemas.microsoft.com/office/powerpoint/2010/main" val="342548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43AA26-2811-43CB-87F7-52E672A1B7C7}" type="datetime1">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332831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4F5CFE-E3CC-461D-89CA-A660E20790BD}" type="datetime1">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318896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B69867-E388-42DE-81BF-3498CB6E723E}" type="datetime1">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281513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0E40CE-6520-4544-A508-1743EADC450D}" type="datetime1">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191065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E2A5E5-75E1-4F19-98C7-06E9FFC54935}" type="datetime1">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46621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FE09A9-6741-4396-B0B5-A387C851CDEC}" type="datetime1">
              <a:rPr lang="ru-RU" smtClean="0"/>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190752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7B8DC3-A045-4370-A143-5F4811B23990}" type="datetime1">
              <a:rPr lang="ru-RU" smtClean="0"/>
              <a:t>21.09.2021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101169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90F1626-BEDA-47F6-841E-E6CE4F84BD0D}" type="datetime1">
              <a:rPr lang="ru-RU" smtClean="0"/>
              <a:t>21.09.2021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296621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2F0427-D413-45A0-A40E-3FBC8E9F3B9D}" type="datetime1">
              <a:rPr lang="ru-RU" smtClean="0"/>
              <a:t>21.09.2021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371736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BD9610-2D42-4432-A79E-6E5065B01393}" type="datetime1">
              <a:rPr lang="ru-RU" smtClean="0"/>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61362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C23800-C2E0-4DB8-BEEC-E21980E2BCC2}" type="datetime1">
              <a:rPr lang="ru-RU" smtClean="0"/>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49324-C2E0-4BAE-B6A3-FCF22BA876B1}" type="slidenum">
              <a:rPr lang="ru-RU" smtClean="0"/>
              <a:t>‹#›</a:t>
            </a:fld>
            <a:endParaRPr lang="ru-RU"/>
          </a:p>
        </p:txBody>
      </p:sp>
    </p:spTree>
    <p:extLst>
      <p:ext uri="{BB962C8B-B14F-4D97-AF65-F5344CB8AC3E}">
        <p14:creationId xmlns:p14="http://schemas.microsoft.com/office/powerpoint/2010/main" val="112214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60B6B-7737-4D17-8FDB-E8582DD743BB}" type="datetime1">
              <a:rPr lang="ru-RU" smtClean="0"/>
              <a:t>21.09.2021</a:t>
            </a:fld>
            <a:endParaRPr lang="ru-RU"/>
          </a:p>
        </p:txBody>
      </p:sp>
      <p:sp>
        <p:nvSpPr>
          <p:cNvPr id="5" name="Нижний колонтитул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49324-C2E0-4BAE-B6A3-FCF22BA876B1}" type="slidenum">
              <a:rPr lang="ru-RU" smtClean="0"/>
              <a:t>‹#›</a:t>
            </a:fld>
            <a:endParaRPr lang="ru-RU"/>
          </a:p>
        </p:txBody>
      </p:sp>
    </p:spTree>
    <p:extLst>
      <p:ext uri="{BB962C8B-B14F-4D97-AF65-F5344CB8AC3E}">
        <p14:creationId xmlns:p14="http://schemas.microsoft.com/office/powerpoint/2010/main" val="41135048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47670" y="2136395"/>
            <a:ext cx="8629930" cy="1470025"/>
          </a:xfrm>
        </p:spPr>
        <p:txBody>
          <a:bodyPr>
            <a:noAutofit/>
          </a:bodyPr>
          <a:lstStyle/>
          <a:p>
            <a:pPr algn="l"/>
            <a:r>
              <a:rPr lang="ru-RU" sz="2000" b="1" dirty="0" smtClean="0">
                <a:latin typeface="Trebuchet MS" panose="020B0603020202020204" pitchFamily="34" charset="0"/>
              </a:rPr>
              <a:t>О мнении Союза автотранспортных предпринимателей Свердловской области на проект </a:t>
            </a:r>
            <a:r>
              <a:rPr lang="ru-RU" sz="2000" b="1" dirty="0">
                <a:latin typeface="Trebuchet MS" panose="020B0603020202020204" pitchFamily="34" charset="0"/>
              </a:rPr>
              <a:t>федерального закона </a:t>
            </a:r>
            <a:r>
              <a:rPr lang="ru-RU" sz="2000" b="1" dirty="0" smtClean="0">
                <a:latin typeface="Trebuchet MS" panose="020B0603020202020204" pitchFamily="34" charset="0"/>
              </a:rPr>
              <a:t/>
            </a:r>
            <a:br>
              <a:rPr lang="ru-RU" sz="2000" b="1" dirty="0" smtClean="0">
                <a:latin typeface="Trebuchet MS" panose="020B0603020202020204" pitchFamily="34" charset="0"/>
              </a:rPr>
            </a:br>
            <a:r>
              <a:rPr lang="ru-RU" sz="2000" b="1" dirty="0" smtClean="0">
                <a:latin typeface="Trebuchet MS" panose="020B0603020202020204" pitchFamily="34" charset="0"/>
              </a:rPr>
              <a:t>«</a:t>
            </a:r>
            <a:r>
              <a:rPr lang="ru-RU" sz="2000" b="1" dirty="0">
                <a:latin typeface="Trebuchet MS" panose="020B0603020202020204" pitchFamily="34" charset="0"/>
              </a:rPr>
              <a:t>Об организации совместных поездок физических лиц на автомобильном транспорте и о внесении изменений в отдельные законодательные акты  Российской Федерации»</a:t>
            </a:r>
          </a:p>
        </p:txBody>
      </p:sp>
      <p:pic>
        <p:nvPicPr>
          <p:cNvPr id="4098" name="Picture 2" descr="C:\Users\user\Desktop\Доклад Форум 18-11-2020\DLS_89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07" r="57480"/>
          <a:stretch/>
        </p:blipFill>
        <p:spPr bwMode="auto">
          <a:xfrm>
            <a:off x="0" y="614983"/>
            <a:ext cx="2186609" cy="624301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01396" y="303809"/>
            <a:ext cx="7331217" cy="923330"/>
          </a:xfrm>
          <a:prstGeom prst="rect">
            <a:avLst/>
          </a:prstGeom>
        </p:spPr>
        <p:txBody>
          <a:bodyPr wrap="square">
            <a:spAutoFit/>
          </a:bodyPr>
          <a:lstStyle/>
          <a:p>
            <a:pPr algn="ctr"/>
            <a:r>
              <a:rPr lang="ru-RU" b="1" dirty="0" smtClean="0"/>
              <a:t>Межрегиональная Конференция </a:t>
            </a:r>
          </a:p>
          <a:p>
            <a:pPr algn="ctr"/>
            <a:r>
              <a:rPr lang="ru-RU" b="1" dirty="0" smtClean="0"/>
              <a:t>организаций-членов Ассоциации «Развитие автовокзалов страны» и пассажирских автотранспортных предприятий</a:t>
            </a:r>
            <a:endParaRPr lang="ru-RU" b="1" dirty="0"/>
          </a:p>
        </p:txBody>
      </p:sp>
      <p:sp>
        <p:nvSpPr>
          <p:cNvPr id="7" name="TextBox 6"/>
          <p:cNvSpPr txBox="1"/>
          <p:nvPr/>
        </p:nvSpPr>
        <p:spPr>
          <a:xfrm>
            <a:off x="4749813" y="6423849"/>
            <a:ext cx="4134879" cy="307777"/>
          </a:xfrm>
          <a:prstGeom prst="rect">
            <a:avLst/>
          </a:prstGeom>
          <a:noFill/>
        </p:spPr>
        <p:txBody>
          <a:bodyPr wrap="square" rtlCol="0">
            <a:spAutoFit/>
          </a:bodyPr>
          <a:lstStyle/>
          <a:p>
            <a:r>
              <a:rPr lang="ru-RU" sz="1400" dirty="0"/>
              <a:t>г</a:t>
            </a:r>
            <a:r>
              <a:rPr lang="ru-RU" sz="1400" dirty="0" smtClean="0"/>
              <a:t>. Нижний Новгород, 15 сентября 2021 г.</a:t>
            </a:r>
            <a:endParaRPr lang="ru-RU" sz="1400" dirty="0"/>
          </a:p>
        </p:txBody>
      </p:sp>
      <p:sp>
        <p:nvSpPr>
          <p:cNvPr id="9" name="TextBox 8"/>
          <p:cNvSpPr txBox="1"/>
          <p:nvPr/>
        </p:nvSpPr>
        <p:spPr>
          <a:xfrm>
            <a:off x="7262949" y="3928511"/>
            <a:ext cx="4032448" cy="1200329"/>
          </a:xfrm>
          <a:prstGeom prst="rect">
            <a:avLst/>
          </a:prstGeom>
          <a:noFill/>
        </p:spPr>
        <p:txBody>
          <a:bodyPr wrap="square" rtlCol="0">
            <a:spAutoFit/>
          </a:bodyPr>
          <a:lstStyle/>
          <a:p>
            <a:r>
              <a:rPr lang="ru-RU" sz="1600" b="1" dirty="0" smtClean="0"/>
              <a:t>Ильяшенко Сергей Юрьевич,</a:t>
            </a:r>
          </a:p>
          <a:p>
            <a:r>
              <a:rPr lang="ru-RU" sz="1400" i="1" dirty="0" smtClean="0"/>
              <a:t>Член Правления Союза </a:t>
            </a:r>
            <a:r>
              <a:rPr lang="ru-RU" sz="1400" i="1" dirty="0"/>
              <a:t>автотранспортных предпринимателей Свердловской </a:t>
            </a:r>
            <a:r>
              <a:rPr lang="ru-RU" sz="1400" i="1" dirty="0" smtClean="0"/>
              <a:t>области, директор ООО «Немезида инвест»</a:t>
            </a:r>
            <a:endParaRPr lang="ru-RU" sz="1400" i="1" dirty="0"/>
          </a:p>
          <a:p>
            <a:endParaRPr lang="ru-RU" sz="1400" i="1" dirty="0" smtClean="0"/>
          </a:p>
        </p:txBody>
      </p:sp>
      <p:pic>
        <p:nvPicPr>
          <p:cNvPr id="11" name="Picture 3" descr="C:\Users\user\Desktop\РАСЧЕТ ТАРИФА АВ\Предложения САПС по 34 статье\Эмблема САПС.png"/>
          <p:cNvPicPr>
            <a:picLocks noChangeAspect="1" noChangeArrowheads="1"/>
          </p:cNvPicPr>
          <p:nvPr/>
        </p:nvPicPr>
        <p:blipFill rotWithShape="1">
          <a:blip r:embed="rId3">
            <a:extLst>
              <a:ext uri="{28A0092B-C50C-407E-A947-70E740481C1C}">
                <a14:useLocalDpi xmlns:a14="http://schemas.microsoft.com/office/drawing/2010/main" val="0"/>
              </a:ext>
            </a:extLst>
          </a:blip>
          <a:srcRect t="7871" r="2728" b="16600"/>
          <a:stretch/>
        </p:blipFill>
        <p:spPr bwMode="auto">
          <a:xfrm>
            <a:off x="11714" y="0"/>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764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130123" y="6351308"/>
            <a:ext cx="747423" cy="420247"/>
          </a:xfrm>
        </p:spPr>
        <p:txBody>
          <a:bodyPr/>
          <a:lstStyle/>
          <a:p>
            <a:fld id="{69049324-C2E0-4BAE-B6A3-FCF22BA876B1}" type="slidenum">
              <a:rPr lang="ru-RU" sz="1600" b="1" smtClean="0">
                <a:solidFill>
                  <a:srgbClr val="D30000"/>
                </a:solidFill>
              </a:rPr>
              <a:pPr/>
              <a:t>10</a:t>
            </a:fld>
            <a:endParaRPr lang="ru-RU" sz="1600" b="1" dirty="0">
              <a:solidFill>
                <a:srgbClr val="D30000"/>
              </a:solidFill>
            </a:endParaRPr>
          </a:p>
        </p:txBody>
      </p:sp>
      <p:sp>
        <p:nvSpPr>
          <p:cNvPr id="11" name="Text Box 5"/>
          <p:cNvSpPr txBox="1">
            <a:spLocks noChangeArrowheads="1"/>
          </p:cNvSpPr>
          <p:nvPr/>
        </p:nvSpPr>
        <p:spPr bwMode="auto">
          <a:xfrm>
            <a:off x="482234" y="396307"/>
            <a:ext cx="84822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Verdana" pitchFamily="34" charset="0"/>
              </a:defRPr>
            </a:lvl1pPr>
            <a:lvl2pPr marL="742950" indent="-285750">
              <a:defRPr sz="2600">
                <a:solidFill>
                  <a:schemeClr val="tx1"/>
                </a:solidFill>
                <a:latin typeface="Verdana" pitchFamily="34" charset="0"/>
              </a:defRPr>
            </a:lvl2pPr>
            <a:lvl3pPr marL="1143000" indent="-228600">
              <a:defRPr sz="23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hangingPunct="0">
              <a:defRPr sz="2000">
                <a:solidFill>
                  <a:schemeClr val="tx1"/>
                </a:solidFill>
                <a:latin typeface="Verdana" pitchFamily="34" charset="0"/>
              </a:defRPr>
            </a:lvl6pPr>
            <a:lvl7pPr marL="2971800" indent="-228600" eaLnBrk="0" hangingPunct="0">
              <a:defRPr sz="2000">
                <a:solidFill>
                  <a:schemeClr val="tx1"/>
                </a:solidFill>
                <a:latin typeface="Verdana" pitchFamily="34" charset="0"/>
              </a:defRPr>
            </a:lvl7pPr>
            <a:lvl8pPr marL="3429000" indent="-228600" eaLnBrk="0" hangingPunct="0">
              <a:defRPr sz="2000">
                <a:solidFill>
                  <a:schemeClr val="tx1"/>
                </a:solidFill>
                <a:latin typeface="Verdana" pitchFamily="34" charset="0"/>
              </a:defRPr>
            </a:lvl8pPr>
            <a:lvl9pPr marL="3886200" indent="-228600" eaLnBrk="0" hangingPunct="0">
              <a:defRPr sz="2000">
                <a:solidFill>
                  <a:schemeClr val="tx1"/>
                </a:solidFill>
                <a:latin typeface="Verdana" pitchFamily="34" charset="0"/>
              </a:defRPr>
            </a:lvl9pPr>
          </a:lstStyle>
          <a:p>
            <a:pPr>
              <a:spcBef>
                <a:spcPct val="50000"/>
              </a:spcBef>
            </a:pPr>
            <a:r>
              <a:rPr lang="ru-RU" altLang="ru-RU" sz="2400" b="1" dirty="0">
                <a:solidFill>
                  <a:srgbClr val="D30000"/>
                </a:solidFill>
                <a:latin typeface="Candara" pitchFamily="34" charset="0"/>
              </a:rPr>
              <a:t>Отсутствие ответственности за невыполнение требований </a:t>
            </a:r>
            <a:r>
              <a:rPr lang="ru-RU" altLang="ru-RU" sz="2400" b="1" dirty="0" smtClean="0">
                <a:solidFill>
                  <a:srgbClr val="D30000"/>
                </a:solidFill>
                <a:latin typeface="Candara" pitchFamily="34" charset="0"/>
              </a:rPr>
              <a:t>закона </a:t>
            </a:r>
            <a:r>
              <a:rPr lang="ru-RU" altLang="ru-RU" sz="2400" b="1" i="1" dirty="0" smtClean="0">
                <a:solidFill>
                  <a:srgbClr val="D30000"/>
                </a:solidFill>
                <a:latin typeface="Candara" pitchFamily="34" charset="0"/>
              </a:rPr>
              <a:t>(продолжение)</a:t>
            </a:r>
            <a:endParaRPr lang="ru-RU" altLang="ru-RU" sz="2400" b="1" i="1" dirty="0">
              <a:solidFill>
                <a:srgbClr val="D30000"/>
              </a:solidFill>
              <a:latin typeface="Candara" pitchFamily="34" charset="0"/>
            </a:endParaRPr>
          </a:p>
        </p:txBody>
      </p:sp>
      <p:sp>
        <p:nvSpPr>
          <p:cNvPr id="17" name="TextBox 16"/>
          <p:cNvSpPr txBox="1"/>
          <p:nvPr/>
        </p:nvSpPr>
        <p:spPr>
          <a:xfrm>
            <a:off x="525642" y="1186574"/>
            <a:ext cx="11274471" cy="2492990"/>
          </a:xfrm>
          <a:prstGeom prst="rect">
            <a:avLst/>
          </a:prstGeom>
          <a:noFill/>
        </p:spPr>
        <p:txBody>
          <a:bodyPr wrap="square" rtlCol="0">
            <a:spAutoFit/>
          </a:bodyPr>
          <a:lstStyle/>
          <a:p>
            <a:endParaRPr lang="ru-RU" sz="1300" dirty="0" smtClean="0">
              <a:latin typeface="Trebuchet MS" panose="020B0603020202020204" pitchFamily="34" charset="0"/>
            </a:endParaRPr>
          </a:p>
          <a:p>
            <a:r>
              <a:rPr lang="ru-RU" sz="1300" i="1" dirty="0" smtClean="0">
                <a:solidFill>
                  <a:srgbClr val="FF0000"/>
                </a:solidFill>
                <a:latin typeface="Trebuchet MS" panose="020B0603020202020204" pitchFamily="34" charset="0"/>
              </a:rPr>
              <a:t>2)в </a:t>
            </a:r>
            <a:r>
              <a:rPr lang="ru-RU" sz="1300" i="1" dirty="0">
                <a:solidFill>
                  <a:srgbClr val="FF0000"/>
                </a:solidFill>
                <a:latin typeface="Trebuchet MS" panose="020B0603020202020204" pitchFamily="34" charset="0"/>
              </a:rPr>
              <a:t>статье </a:t>
            </a:r>
            <a:r>
              <a:rPr lang="ru-RU" sz="1300" i="1" dirty="0" smtClean="0">
                <a:solidFill>
                  <a:srgbClr val="FF0000"/>
                </a:solidFill>
                <a:latin typeface="Trebuchet MS" panose="020B0603020202020204" pitchFamily="34" charset="0"/>
              </a:rPr>
              <a:t>27.13 «Задержание транспортного средства»:</a:t>
            </a:r>
            <a:endParaRPr lang="ru-RU" sz="1300" i="1" dirty="0">
              <a:solidFill>
                <a:srgbClr val="FF0000"/>
              </a:solidFill>
              <a:latin typeface="Trebuchet MS" panose="020B0603020202020204" pitchFamily="34" charset="0"/>
            </a:endParaRPr>
          </a:p>
          <a:p>
            <a:r>
              <a:rPr lang="ru-RU" sz="1300" i="1" dirty="0">
                <a:solidFill>
                  <a:srgbClr val="FF0000"/>
                </a:solidFill>
                <a:latin typeface="Trebuchet MS" panose="020B0603020202020204" pitchFamily="34" charset="0"/>
              </a:rPr>
              <a:t>а) часть 1 после цифр «11.29» дополнить словами «часть 3 статьи 11.34»</a:t>
            </a:r>
          </a:p>
          <a:p>
            <a:endParaRPr lang="ru-RU" sz="1300" i="1" dirty="0">
              <a:solidFill>
                <a:srgbClr val="FF0000"/>
              </a:solidFill>
              <a:latin typeface="Trebuchet MS" panose="020B0603020202020204" pitchFamily="34" charset="0"/>
            </a:endParaRPr>
          </a:p>
          <a:p>
            <a:r>
              <a:rPr lang="ru-RU" sz="1300" i="1" dirty="0">
                <a:solidFill>
                  <a:srgbClr val="FF0000"/>
                </a:solidFill>
                <a:latin typeface="Trebuchet MS" panose="020B0603020202020204" pitchFamily="34" charset="0"/>
              </a:rPr>
              <a:t>3) в статье </a:t>
            </a:r>
            <a:r>
              <a:rPr lang="ru-RU" sz="1300" i="1" dirty="0" smtClean="0">
                <a:solidFill>
                  <a:srgbClr val="FF0000"/>
                </a:solidFill>
                <a:latin typeface="Trebuchet MS" panose="020B0603020202020204" pitchFamily="34" charset="0"/>
              </a:rPr>
              <a:t>23.36 «Федеральный орган исполнительной власти, осуществляющий государственный транспортный надзор»:</a:t>
            </a:r>
            <a:endParaRPr lang="ru-RU" sz="1300" i="1" dirty="0">
              <a:solidFill>
                <a:srgbClr val="FF0000"/>
              </a:solidFill>
              <a:latin typeface="Trebuchet MS" panose="020B0603020202020204" pitchFamily="34" charset="0"/>
            </a:endParaRPr>
          </a:p>
          <a:p>
            <a:r>
              <a:rPr lang="ru-RU" sz="1300" i="1" dirty="0">
                <a:solidFill>
                  <a:srgbClr val="FF0000"/>
                </a:solidFill>
                <a:latin typeface="Trebuchet MS" panose="020B0603020202020204" pitchFamily="34" charset="0"/>
              </a:rPr>
              <a:t>а) часть 1 после цифр "11.33," дополнить цифрами "11.34,";</a:t>
            </a:r>
          </a:p>
          <a:p>
            <a:r>
              <a:rPr lang="ru-RU" sz="1300" i="1" dirty="0">
                <a:solidFill>
                  <a:srgbClr val="FF0000"/>
                </a:solidFill>
                <a:latin typeface="Trebuchet MS" panose="020B0603020202020204" pitchFamily="34" charset="0"/>
              </a:rPr>
              <a:t>б) пункт 1 части 2 после цифр "11.33," дополнить цифрами "11.34,".</a:t>
            </a:r>
          </a:p>
          <a:p>
            <a:endParaRPr lang="ru-RU" sz="1300" dirty="0">
              <a:latin typeface="Trebuchet MS" panose="020B0603020202020204" pitchFamily="34" charset="0"/>
            </a:endParaRPr>
          </a:p>
          <a:p>
            <a:endParaRPr lang="ru-RU" sz="1300" dirty="0" smtClean="0">
              <a:solidFill>
                <a:srgbClr val="D30000"/>
              </a:solidFill>
              <a:latin typeface="Trebuchet MS" panose="020B0603020202020204" pitchFamily="34" charset="0"/>
            </a:endParaRPr>
          </a:p>
          <a:p>
            <a:pPr marL="342900" indent="-342900">
              <a:buAutoNum type="arabicPeriod"/>
            </a:pPr>
            <a:endParaRPr lang="ru-RU" sz="1300" dirty="0">
              <a:latin typeface="Trebuchet MS" panose="020B0603020202020204" pitchFamily="34" charset="0"/>
            </a:endParaRPr>
          </a:p>
          <a:p>
            <a:endParaRPr lang="ru-RU" sz="1300" dirty="0" smtClean="0">
              <a:solidFill>
                <a:srgbClr val="D30000"/>
              </a:solidFill>
              <a:latin typeface="Trebuchet MS" panose="020B0603020202020204" pitchFamily="34" charset="0"/>
            </a:endParaRPr>
          </a:p>
          <a:p>
            <a:endParaRPr lang="ru-RU" sz="1300" dirty="0" smtClean="0">
              <a:solidFill>
                <a:srgbClr val="D30000"/>
              </a:solidFill>
              <a:latin typeface="Trebuchet MS" panose="020B0603020202020204" pitchFamily="34" charset="0"/>
            </a:endParaRPr>
          </a:p>
        </p:txBody>
      </p:sp>
      <p:pic>
        <p:nvPicPr>
          <p:cNvPr id="6" name="Picture 3" descr="C:\Users\user\Desktop\РАСЧЕТ ТАРИФА АВ\Предложения САПС по 34 статье\Эмблема САПС.png"/>
          <p:cNvPicPr>
            <a:picLocks noChangeAspect="1" noChangeArrowheads="1"/>
          </p:cNvPicPr>
          <p:nvPr/>
        </p:nvPicPr>
        <p:blipFill rotWithShape="1">
          <a:blip r:embed="rId2">
            <a:extLst>
              <a:ext uri="{28A0092B-C50C-407E-A947-70E740481C1C}">
                <a14:useLocalDpi xmlns:a14="http://schemas.microsoft.com/office/drawing/2010/main" val="0"/>
              </a:ext>
            </a:extLst>
          </a:blip>
          <a:srcRect t="7871" r="2728" b="16600"/>
          <a:stretch/>
        </p:blipFill>
        <p:spPr bwMode="auto">
          <a:xfrm>
            <a:off x="9928224" y="43999"/>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35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Доклад Форум 18-11-2020\DLS_89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07" r="57480"/>
          <a:stretch/>
        </p:blipFill>
        <p:spPr bwMode="auto">
          <a:xfrm>
            <a:off x="0" y="614983"/>
            <a:ext cx="2186609" cy="62430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esktop\РАСЧЕТ ТАРИФА АВ\Предложения САПС по 34 статье\Эмблема САПС.png"/>
          <p:cNvPicPr>
            <a:picLocks noChangeAspect="1" noChangeArrowheads="1"/>
          </p:cNvPicPr>
          <p:nvPr/>
        </p:nvPicPr>
        <p:blipFill rotWithShape="1">
          <a:blip r:embed="rId3">
            <a:extLst>
              <a:ext uri="{28A0092B-C50C-407E-A947-70E740481C1C}">
                <a14:useLocalDpi xmlns:a14="http://schemas.microsoft.com/office/drawing/2010/main" val="0"/>
              </a:ext>
            </a:extLst>
          </a:blip>
          <a:srcRect t="7871" r="2728" b="16600"/>
          <a:stretch/>
        </p:blipFill>
        <p:spPr bwMode="auto">
          <a:xfrm>
            <a:off x="31532" y="16264"/>
            <a:ext cx="2142632" cy="630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70022" y="2526775"/>
            <a:ext cx="7776864" cy="461665"/>
          </a:xfrm>
          <a:prstGeom prst="rect">
            <a:avLst/>
          </a:prstGeom>
          <a:noFill/>
        </p:spPr>
        <p:txBody>
          <a:bodyPr wrap="square" rtlCol="0">
            <a:spAutoFit/>
          </a:bodyPr>
          <a:lstStyle/>
          <a:p>
            <a:pPr algn="ctr"/>
            <a:r>
              <a:rPr lang="ru-RU" sz="2400" b="1" dirty="0" smtClean="0">
                <a:solidFill>
                  <a:srgbClr val="D30000"/>
                </a:solidFill>
              </a:rPr>
              <a:t>Спасибо за внимание!</a:t>
            </a:r>
            <a:endParaRPr lang="ru-RU" sz="2400" b="1" dirty="0">
              <a:solidFill>
                <a:srgbClr val="D30000"/>
              </a:solidFill>
            </a:endParaRPr>
          </a:p>
        </p:txBody>
      </p:sp>
      <p:sp>
        <p:nvSpPr>
          <p:cNvPr id="12" name="TextBox 11"/>
          <p:cNvSpPr txBox="1"/>
          <p:nvPr/>
        </p:nvSpPr>
        <p:spPr>
          <a:xfrm>
            <a:off x="2443655" y="3309571"/>
            <a:ext cx="8661127" cy="2031325"/>
          </a:xfrm>
          <a:prstGeom prst="rect">
            <a:avLst/>
          </a:prstGeom>
          <a:noFill/>
        </p:spPr>
        <p:txBody>
          <a:bodyPr wrap="square" rtlCol="0">
            <a:spAutoFit/>
          </a:bodyPr>
          <a:lstStyle/>
          <a:p>
            <a:pPr algn="ctr"/>
            <a:r>
              <a:rPr lang="ru-RU" b="1" dirty="0">
                <a:solidFill>
                  <a:srgbClr val="D30000"/>
                </a:solidFill>
              </a:rPr>
              <a:t>Союз автотранспортных предпринимателей Свердловской области</a:t>
            </a:r>
          </a:p>
          <a:p>
            <a:pPr algn="ctr"/>
            <a:endParaRPr lang="ru-RU" b="1" dirty="0">
              <a:solidFill>
                <a:srgbClr val="D30000"/>
              </a:solidFill>
            </a:endParaRPr>
          </a:p>
          <a:p>
            <a:pPr algn="ctr"/>
            <a:r>
              <a:rPr lang="ru-RU" dirty="0">
                <a:solidFill>
                  <a:srgbClr val="D30000"/>
                </a:solidFill>
              </a:rPr>
              <a:t>620142, г. Екатеринбург, ул. Фурманова, 33</a:t>
            </a:r>
          </a:p>
          <a:p>
            <a:pPr algn="ctr"/>
            <a:r>
              <a:rPr lang="ru-RU" dirty="0">
                <a:solidFill>
                  <a:srgbClr val="D30000"/>
                </a:solidFill>
              </a:rPr>
              <a:t> Тел/факс: +7(343) 312-26-62, +7-912-61-53-883 </a:t>
            </a:r>
          </a:p>
          <a:p>
            <a:pPr algn="ctr"/>
            <a:r>
              <a:rPr lang="ru-RU" dirty="0">
                <a:solidFill>
                  <a:srgbClr val="D30000"/>
                </a:solidFill>
              </a:rPr>
              <a:t>       E-</a:t>
            </a:r>
            <a:r>
              <a:rPr lang="ru-RU" dirty="0" err="1">
                <a:solidFill>
                  <a:srgbClr val="D30000"/>
                </a:solidFill>
              </a:rPr>
              <a:t>mail</a:t>
            </a:r>
            <a:r>
              <a:rPr lang="ru-RU" dirty="0">
                <a:solidFill>
                  <a:srgbClr val="D30000"/>
                </a:solidFill>
              </a:rPr>
              <a:t>: 89126153883@bk.ru</a:t>
            </a:r>
          </a:p>
          <a:p>
            <a:pPr algn="ctr"/>
            <a:r>
              <a:rPr lang="en-US" dirty="0">
                <a:solidFill>
                  <a:srgbClr val="D30000"/>
                </a:solidFill>
              </a:rPr>
              <a:t>http://www.uralregiontrans.ru/</a:t>
            </a:r>
            <a:endParaRPr lang="ru-RU" dirty="0">
              <a:solidFill>
                <a:srgbClr val="D30000"/>
              </a:solidFill>
            </a:endParaRPr>
          </a:p>
          <a:p>
            <a:pPr algn="ctr"/>
            <a:endParaRPr lang="ru-RU" b="1" dirty="0">
              <a:solidFill>
                <a:srgbClr val="D30000"/>
              </a:solidFill>
            </a:endParaRPr>
          </a:p>
        </p:txBody>
      </p:sp>
    </p:spTree>
    <p:extLst>
      <p:ext uri="{BB962C8B-B14F-4D97-AF65-F5344CB8AC3E}">
        <p14:creationId xmlns:p14="http://schemas.microsoft.com/office/powerpoint/2010/main" val="2757163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130123" y="6351308"/>
            <a:ext cx="747423" cy="420247"/>
          </a:xfrm>
        </p:spPr>
        <p:txBody>
          <a:bodyPr/>
          <a:lstStyle/>
          <a:p>
            <a:fld id="{69049324-C2E0-4BAE-B6A3-FCF22BA876B1}" type="slidenum">
              <a:rPr lang="ru-RU" sz="1600" b="1" smtClean="0">
                <a:solidFill>
                  <a:srgbClr val="D30000"/>
                </a:solidFill>
              </a:rPr>
              <a:pPr/>
              <a:t>2</a:t>
            </a:fld>
            <a:endParaRPr lang="ru-RU" sz="1600" b="1" dirty="0">
              <a:solidFill>
                <a:srgbClr val="D30000"/>
              </a:solidFill>
            </a:endParaRPr>
          </a:p>
        </p:txBody>
      </p:sp>
      <p:sp>
        <p:nvSpPr>
          <p:cNvPr id="11" name="Text Box 5"/>
          <p:cNvSpPr txBox="1">
            <a:spLocks noChangeArrowheads="1"/>
          </p:cNvSpPr>
          <p:nvPr/>
        </p:nvSpPr>
        <p:spPr bwMode="auto">
          <a:xfrm>
            <a:off x="482234" y="396307"/>
            <a:ext cx="8482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Verdana" pitchFamily="34" charset="0"/>
              </a:defRPr>
            </a:lvl1pPr>
            <a:lvl2pPr marL="742950" indent="-285750">
              <a:defRPr sz="2600">
                <a:solidFill>
                  <a:schemeClr val="tx1"/>
                </a:solidFill>
                <a:latin typeface="Verdana" pitchFamily="34" charset="0"/>
              </a:defRPr>
            </a:lvl2pPr>
            <a:lvl3pPr marL="1143000" indent="-228600">
              <a:defRPr sz="23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hangingPunct="0">
              <a:defRPr sz="2000">
                <a:solidFill>
                  <a:schemeClr val="tx1"/>
                </a:solidFill>
                <a:latin typeface="Verdana" pitchFamily="34" charset="0"/>
              </a:defRPr>
            </a:lvl6pPr>
            <a:lvl7pPr marL="2971800" indent="-228600" eaLnBrk="0" hangingPunct="0">
              <a:defRPr sz="2000">
                <a:solidFill>
                  <a:schemeClr val="tx1"/>
                </a:solidFill>
                <a:latin typeface="Verdana" pitchFamily="34" charset="0"/>
              </a:defRPr>
            </a:lvl7pPr>
            <a:lvl8pPr marL="3429000" indent="-228600" eaLnBrk="0" hangingPunct="0">
              <a:defRPr sz="2000">
                <a:solidFill>
                  <a:schemeClr val="tx1"/>
                </a:solidFill>
                <a:latin typeface="Verdana" pitchFamily="34" charset="0"/>
              </a:defRPr>
            </a:lvl8pPr>
            <a:lvl9pPr marL="3886200" indent="-228600" eaLnBrk="0" hangingPunct="0">
              <a:defRPr sz="2000">
                <a:solidFill>
                  <a:schemeClr val="tx1"/>
                </a:solidFill>
                <a:latin typeface="Verdana" pitchFamily="34" charset="0"/>
              </a:defRPr>
            </a:lvl9pPr>
          </a:lstStyle>
          <a:p>
            <a:pPr>
              <a:spcBef>
                <a:spcPct val="50000"/>
              </a:spcBef>
            </a:pPr>
            <a:r>
              <a:rPr lang="ru-RU" altLang="ru-RU" sz="2400" b="1" dirty="0" smtClean="0">
                <a:solidFill>
                  <a:srgbClr val="D30000"/>
                </a:solidFill>
                <a:latin typeface="Candara" pitchFamily="34" charset="0"/>
              </a:rPr>
              <a:t>Актуальность темы</a:t>
            </a:r>
            <a:endParaRPr lang="ru-RU" altLang="ru-RU" sz="2400" b="1" dirty="0">
              <a:solidFill>
                <a:srgbClr val="D30000"/>
              </a:solidFill>
              <a:latin typeface="Candara" pitchFamily="34" charset="0"/>
            </a:endParaRPr>
          </a:p>
        </p:txBody>
      </p:sp>
      <p:sp>
        <p:nvSpPr>
          <p:cNvPr id="17" name="TextBox 16"/>
          <p:cNvSpPr txBox="1"/>
          <p:nvPr/>
        </p:nvSpPr>
        <p:spPr>
          <a:xfrm>
            <a:off x="525642" y="1107744"/>
            <a:ext cx="11274471" cy="5478423"/>
          </a:xfrm>
          <a:prstGeom prst="rect">
            <a:avLst/>
          </a:prstGeom>
          <a:noFill/>
        </p:spPr>
        <p:txBody>
          <a:bodyPr wrap="square" rtlCol="0">
            <a:spAutoFit/>
          </a:bodyPr>
          <a:lstStyle/>
          <a:p>
            <a:r>
              <a:rPr lang="ru-RU" sz="1400" dirty="0" smtClean="0">
                <a:solidFill>
                  <a:srgbClr val="D30000"/>
                </a:solidFill>
                <a:latin typeface="Trebuchet MS" panose="020B0603020202020204" pitchFamily="34" charset="0"/>
              </a:rPr>
              <a:t>Распоряжением Правительства Российской Федерации от 31.12.2020 №3683-р утвержден план законопроектной деятельности Правительства на 2021 год.</a:t>
            </a:r>
          </a:p>
          <a:p>
            <a:endParaRPr lang="ru-RU" sz="1400" dirty="0">
              <a:solidFill>
                <a:srgbClr val="D30000"/>
              </a:solidFill>
              <a:latin typeface="Trebuchet MS" panose="020B0603020202020204" pitchFamily="34" charset="0"/>
            </a:endParaRPr>
          </a:p>
          <a:p>
            <a:r>
              <a:rPr lang="ru-RU" sz="1400" dirty="0" smtClean="0">
                <a:solidFill>
                  <a:srgbClr val="D30000"/>
                </a:solidFill>
                <a:latin typeface="Trebuchet MS" panose="020B0603020202020204" pitchFamily="34" charset="0"/>
              </a:rPr>
              <a:t>В раздел </a:t>
            </a:r>
            <a:r>
              <a:rPr lang="en-US" sz="1400" dirty="0" smtClean="0">
                <a:solidFill>
                  <a:srgbClr val="D30000"/>
                </a:solidFill>
                <a:latin typeface="Trebuchet MS" panose="020B0603020202020204" pitchFamily="34" charset="0"/>
              </a:rPr>
              <a:t>I </a:t>
            </a:r>
            <a:r>
              <a:rPr lang="ru-RU" sz="1400" dirty="0" smtClean="0">
                <a:solidFill>
                  <a:srgbClr val="D30000"/>
                </a:solidFill>
                <a:latin typeface="Trebuchet MS" panose="020B0603020202020204" pitchFamily="34" charset="0"/>
              </a:rPr>
              <a:t>включен перечень законопроектов, необходимых для создания условий экономического роста. </a:t>
            </a:r>
          </a:p>
          <a:p>
            <a:endParaRPr lang="ru-RU" sz="1400" dirty="0" smtClean="0">
              <a:solidFill>
                <a:srgbClr val="D30000"/>
              </a:solidFill>
              <a:latin typeface="Trebuchet MS" panose="020B0603020202020204" pitchFamily="34" charset="0"/>
            </a:endParaRPr>
          </a:p>
          <a:p>
            <a:r>
              <a:rPr lang="ru-RU" sz="1400" dirty="0" smtClean="0">
                <a:latin typeface="Trebuchet MS" panose="020B0603020202020204" pitchFamily="34" charset="0"/>
              </a:rPr>
              <a:t>Согласно пункту 24 предусмотрена разработка законопроекта </a:t>
            </a:r>
            <a:r>
              <a:rPr lang="ru-RU" sz="1400" dirty="0" smtClean="0">
                <a:solidFill>
                  <a:srgbClr val="D30000"/>
                </a:solidFill>
                <a:latin typeface="Trebuchet MS" panose="020B0603020202020204" pitchFamily="34" charset="0"/>
              </a:rPr>
              <a:t>«О </a:t>
            </a:r>
            <a:r>
              <a:rPr lang="ru-RU" sz="1400" dirty="0">
                <a:solidFill>
                  <a:srgbClr val="D30000"/>
                </a:solidFill>
                <a:latin typeface="Trebuchet MS" panose="020B0603020202020204" pitchFamily="34" charset="0"/>
              </a:rPr>
              <a:t>внесении изменений в отдельные законодательные акты</a:t>
            </a:r>
          </a:p>
          <a:p>
            <a:r>
              <a:rPr lang="ru-RU" sz="1400" dirty="0">
                <a:solidFill>
                  <a:srgbClr val="D30000"/>
                </a:solidFill>
                <a:latin typeface="Trebuchet MS" panose="020B0603020202020204" pitchFamily="34" charset="0"/>
              </a:rPr>
              <a:t>Российской Федерации в целях регулирования отношений</a:t>
            </a:r>
            <a:r>
              <a:rPr lang="ru-RU" sz="1400" dirty="0" smtClean="0">
                <a:solidFill>
                  <a:srgbClr val="D30000"/>
                </a:solidFill>
                <a:latin typeface="Trebuchet MS" panose="020B0603020202020204" pitchFamily="34" charset="0"/>
              </a:rPr>
              <a:t>, возникающих </a:t>
            </a:r>
            <a:r>
              <a:rPr lang="ru-RU" sz="1400" dirty="0">
                <a:solidFill>
                  <a:srgbClr val="D30000"/>
                </a:solidFill>
                <a:latin typeface="Trebuchet MS" panose="020B0603020202020204" pitchFamily="34" charset="0"/>
              </a:rPr>
              <a:t>при заключении с </a:t>
            </a:r>
            <a:r>
              <a:rPr lang="ru-RU" sz="1400" dirty="0" smtClean="0">
                <a:solidFill>
                  <a:srgbClr val="D30000"/>
                </a:solidFill>
                <a:latin typeface="Trebuchet MS" panose="020B0603020202020204" pitchFamily="34" charset="0"/>
              </a:rPr>
              <a:t>использованием информационно-телекоммуникационной </a:t>
            </a:r>
            <a:r>
              <a:rPr lang="ru-RU" sz="1400" dirty="0">
                <a:solidFill>
                  <a:srgbClr val="D30000"/>
                </a:solidFill>
                <a:latin typeface="Trebuchet MS" panose="020B0603020202020204" pitchFamily="34" charset="0"/>
              </a:rPr>
              <a:t>сети </a:t>
            </a:r>
            <a:r>
              <a:rPr lang="ru-RU" sz="1400" dirty="0" smtClean="0">
                <a:solidFill>
                  <a:srgbClr val="D30000"/>
                </a:solidFill>
                <a:latin typeface="Trebuchet MS" panose="020B0603020202020204" pitchFamily="34" charset="0"/>
              </a:rPr>
              <a:t>«Интернет» договоров </a:t>
            </a:r>
            <a:r>
              <a:rPr lang="ru-RU" sz="1400" dirty="0">
                <a:solidFill>
                  <a:srgbClr val="D30000"/>
                </a:solidFill>
                <a:latin typeface="Trebuchet MS" panose="020B0603020202020204" pitchFamily="34" charset="0"/>
              </a:rPr>
              <a:t>перевозки пассажиров </a:t>
            </a:r>
            <a:r>
              <a:rPr lang="ru-RU" sz="1400" dirty="0" smtClean="0">
                <a:solidFill>
                  <a:srgbClr val="D30000"/>
                </a:solidFill>
                <a:latin typeface="Trebuchet MS" panose="020B0603020202020204" pitchFamily="34" charset="0"/>
              </a:rPr>
              <a:t>автомобильным транспортом </a:t>
            </a:r>
            <a:r>
              <a:rPr lang="ru-RU" sz="1400" dirty="0">
                <a:solidFill>
                  <a:srgbClr val="D30000"/>
                </a:solidFill>
                <a:latin typeface="Trebuchet MS" panose="020B0603020202020204" pitchFamily="34" charset="0"/>
              </a:rPr>
              <a:t>по заказу в целях, не </a:t>
            </a:r>
            <a:r>
              <a:rPr lang="ru-RU" sz="1400" dirty="0" smtClean="0">
                <a:solidFill>
                  <a:srgbClr val="D30000"/>
                </a:solidFill>
                <a:latin typeface="Trebuchet MS" panose="020B0603020202020204" pitchFamily="34" charset="0"/>
              </a:rPr>
              <a:t>связанных с </a:t>
            </a:r>
            <a:r>
              <a:rPr lang="ru-RU" sz="1400" dirty="0">
                <a:solidFill>
                  <a:srgbClr val="D30000"/>
                </a:solidFill>
                <a:latin typeface="Trebuchet MS" panose="020B0603020202020204" pitchFamily="34" charset="0"/>
              </a:rPr>
              <a:t>осуществлением предпринимательской </a:t>
            </a:r>
            <a:r>
              <a:rPr lang="ru-RU" sz="1400" dirty="0" smtClean="0">
                <a:solidFill>
                  <a:srgbClr val="D30000"/>
                </a:solidFill>
                <a:latin typeface="Trebuchet MS" panose="020B0603020202020204" pitchFamily="34" charset="0"/>
              </a:rPr>
              <a:t>деятельности»</a:t>
            </a:r>
          </a:p>
          <a:p>
            <a:endParaRPr lang="ru-RU" sz="1400" dirty="0">
              <a:solidFill>
                <a:srgbClr val="D30000"/>
              </a:solidFill>
              <a:latin typeface="Trebuchet MS" panose="020B0603020202020204" pitchFamily="34" charset="0"/>
            </a:endParaRPr>
          </a:p>
          <a:p>
            <a:r>
              <a:rPr lang="ru-RU" sz="1400" dirty="0" smtClean="0">
                <a:latin typeface="Trebuchet MS" panose="020B0603020202020204" pitchFamily="34" charset="0"/>
              </a:rPr>
              <a:t>Ответственные </a:t>
            </a:r>
            <a:r>
              <a:rPr lang="ru-RU" sz="1400" dirty="0">
                <a:latin typeface="Trebuchet MS" panose="020B0603020202020204" pitchFamily="34" charset="0"/>
              </a:rPr>
              <a:t>за подготовку </a:t>
            </a:r>
            <a:r>
              <a:rPr lang="ru-RU" sz="1400" dirty="0" smtClean="0">
                <a:solidFill>
                  <a:srgbClr val="D30000"/>
                </a:solidFill>
                <a:latin typeface="Trebuchet MS" panose="020B0603020202020204" pitchFamily="34" charset="0"/>
              </a:rPr>
              <a:t>– Минтранс </a:t>
            </a:r>
            <a:r>
              <a:rPr lang="ru-RU" sz="1400" dirty="0">
                <a:solidFill>
                  <a:srgbClr val="D30000"/>
                </a:solidFill>
                <a:latin typeface="Trebuchet MS" panose="020B0603020202020204" pitchFamily="34" charset="0"/>
              </a:rPr>
              <a:t>России</a:t>
            </a:r>
            <a:r>
              <a:rPr lang="ru-RU" sz="1400" dirty="0" smtClean="0">
                <a:solidFill>
                  <a:srgbClr val="D30000"/>
                </a:solidFill>
                <a:latin typeface="Trebuchet MS" panose="020B0603020202020204" pitchFamily="34" charset="0"/>
              </a:rPr>
              <a:t>, заинтересованные федеральные органы </a:t>
            </a:r>
            <a:r>
              <a:rPr lang="ru-RU" sz="1400" dirty="0">
                <a:solidFill>
                  <a:srgbClr val="D30000"/>
                </a:solidFill>
                <a:latin typeface="Trebuchet MS" panose="020B0603020202020204" pitchFamily="34" charset="0"/>
              </a:rPr>
              <a:t>исполнительной </a:t>
            </a:r>
            <a:r>
              <a:rPr lang="ru-RU" sz="1400" dirty="0" smtClean="0">
                <a:solidFill>
                  <a:srgbClr val="D30000"/>
                </a:solidFill>
                <a:latin typeface="Trebuchet MS" panose="020B0603020202020204" pitchFamily="34" charset="0"/>
              </a:rPr>
              <a:t>власти.</a:t>
            </a:r>
          </a:p>
          <a:p>
            <a:endParaRPr lang="ru-RU" sz="1400" dirty="0">
              <a:solidFill>
                <a:srgbClr val="D30000"/>
              </a:solidFill>
              <a:latin typeface="Trebuchet MS" panose="020B0603020202020204" pitchFamily="34" charset="0"/>
            </a:endParaRPr>
          </a:p>
          <a:p>
            <a:r>
              <a:rPr lang="ru-RU" sz="1400" dirty="0" smtClean="0">
                <a:latin typeface="Trebuchet MS" panose="020B0603020202020204" pitchFamily="34" charset="0"/>
              </a:rPr>
              <a:t>Срок представления в Правительство Российской Федерации – октябрь 2021 года.</a:t>
            </a:r>
          </a:p>
          <a:p>
            <a:endParaRPr lang="ru-RU" sz="1400" dirty="0" smtClean="0">
              <a:latin typeface="Trebuchet MS" panose="020B0603020202020204" pitchFamily="34" charset="0"/>
            </a:endParaRPr>
          </a:p>
          <a:p>
            <a:r>
              <a:rPr lang="ru-RU" sz="1400" dirty="0">
                <a:latin typeface="Trebuchet MS" panose="020B0603020202020204" pitchFamily="34" charset="0"/>
              </a:rPr>
              <a:t>Срок </a:t>
            </a:r>
            <a:r>
              <a:rPr lang="ru-RU" sz="1400" dirty="0" smtClean="0">
                <a:latin typeface="Trebuchet MS" panose="020B0603020202020204" pitchFamily="34" charset="0"/>
              </a:rPr>
              <a:t>внесения в Государственную Думу Федерального Собрания Российской Федерации – март 2022 года.</a:t>
            </a:r>
            <a:endParaRPr lang="ru-RU" sz="1400" dirty="0">
              <a:latin typeface="Trebuchet MS" panose="020B0603020202020204" pitchFamily="34" charset="0"/>
            </a:endParaRPr>
          </a:p>
          <a:p>
            <a:endParaRPr lang="ru-RU" sz="1400" dirty="0" smtClean="0">
              <a:solidFill>
                <a:srgbClr val="D30000"/>
              </a:solidFill>
              <a:latin typeface="Trebuchet MS" panose="020B0603020202020204" pitchFamily="34" charset="0"/>
            </a:endParaRPr>
          </a:p>
          <a:p>
            <a:r>
              <a:rPr lang="ru-RU" sz="1400" dirty="0" smtClean="0">
                <a:solidFill>
                  <a:srgbClr val="D30000"/>
                </a:solidFill>
                <a:latin typeface="Trebuchet MS" panose="020B0603020202020204" pitchFamily="34" charset="0"/>
              </a:rPr>
              <a:t>В период с 13 августа 2021 по 9 сентября 2021 текст законопроекта был размещен на Оценке регулирующего воздействия </a:t>
            </a:r>
            <a:r>
              <a:rPr lang="ru-RU" sz="1400" dirty="0">
                <a:solidFill>
                  <a:srgbClr val="D30000"/>
                </a:solidFill>
                <a:latin typeface="Trebuchet MS" panose="020B0603020202020204" pitchFamily="34" charset="0"/>
              </a:rPr>
              <a:t>для проведения </a:t>
            </a:r>
            <a:r>
              <a:rPr lang="ru-RU" sz="1400" dirty="0" smtClean="0">
                <a:solidFill>
                  <a:srgbClr val="D30000"/>
                </a:solidFill>
                <a:latin typeface="Trebuchet MS" panose="020B0603020202020204" pitchFamily="34" charset="0"/>
              </a:rPr>
              <a:t>публичных обсуждений текста </a:t>
            </a:r>
            <a:r>
              <a:rPr lang="ru-RU" sz="1400" dirty="0">
                <a:solidFill>
                  <a:srgbClr val="D30000"/>
                </a:solidFill>
                <a:latin typeface="Trebuchet MS" panose="020B0603020202020204" pitchFamily="34" charset="0"/>
              </a:rPr>
              <a:t>проекта нормативно правового акта и </a:t>
            </a:r>
            <a:r>
              <a:rPr lang="ru-RU" sz="1400" dirty="0" smtClean="0">
                <a:solidFill>
                  <a:srgbClr val="D30000"/>
                </a:solidFill>
                <a:latin typeface="Trebuchet MS" panose="020B0603020202020204" pitchFamily="34" charset="0"/>
              </a:rPr>
              <a:t>антикоррупционной экспертизы.</a:t>
            </a:r>
          </a:p>
          <a:p>
            <a:endParaRPr lang="ru-RU" sz="1400" dirty="0">
              <a:solidFill>
                <a:srgbClr val="D30000"/>
              </a:solidFill>
              <a:latin typeface="Trebuchet MS" panose="020B0603020202020204" pitchFamily="34" charset="0"/>
            </a:endParaRPr>
          </a:p>
          <a:p>
            <a:r>
              <a:rPr lang="ru-RU" sz="1400" dirty="0">
                <a:solidFill>
                  <a:srgbClr val="D30000"/>
                </a:solidFill>
                <a:latin typeface="Trebuchet MS" panose="020B0603020202020204" pitchFamily="34" charset="0"/>
              </a:rPr>
              <a:t>Проект закона разработан в целях упорядочивания деятельности, связанной с осуществлением </a:t>
            </a:r>
            <a:r>
              <a:rPr lang="ru-RU" sz="1400" dirty="0" err="1">
                <a:solidFill>
                  <a:srgbClr val="D30000"/>
                </a:solidFill>
                <a:latin typeface="Trebuchet MS" panose="020B0603020202020204" pitchFamily="34" charset="0"/>
              </a:rPr>
              <a:t>карпулинга</a:t>
            </a:r>
            <a:r>
              <a:rPr lang="ru-RU" sz="1400" dirty="0">
                <a:solidFill>
                  <a:srgbClr val="D30000"/>
                </a:solidFill>
                <a:latin typeface="Trebuchet MS" panose="020B0603020202020204" pitchFamily="34" charset="0"/>
              </a:rPr>
              <a:t> и исключения возможности незаконной предпринимательской деятельности под видом </a:t>
            </a:r>
            <a:r>
              <a:rPr lang="ru-RU" sz="1400" dirty="0" err="1" smtClean="0">
                <a:solidFill>
                  <a:srgbClr val="D30000"/>
                </a:solidFill>
                <a:latin typeface="Trebuchet MS" panose="020B0603020202020204" pitchFamily="34" charset="0"/>
              </a:rPr>
              <a:t>карпулинга</a:t>
            </a:r>
            <a:r>
              <a:rPr lang="ru-RU" sz="1400" dirty="0" smtClean="0">
                <a:solidFill>
                  <a:srgbClr val="D30000"/>
                </a:solidFill>
                <a:latin typeface="Trebuchet MS" panose="020B0603020202020204" pitchFamily="34" charset="0"/>
              </a:rPr>
              <a:t>.</a:t>
            </a:r>
          </a:p>
          <a:p>
            <a:endParaRPr lang="ru-RU" sz="1400" dirty="0">
              <a:solidFill>
                <a:srgbClr val="D30000"/>
              </a:solidFill>
              <a:latin typeface="Trebuchet MS" panose="020B0603020202020204" pitchFamily="34" charset="0"/>
            </a:endParaRPr>
          </a:p>
          <a:p>
            <a:r>
              <a:rPr lang="ru-RU" sz="1400" dirty="0">
                <a:solidFill>
                  <a:srgbClr val="D30000"/>
                </a:solidFill>
                <a:latin typeface="Trebuchet MS" panose="020B0603020202020204" pitchFamily="34" charset="0"/>
              </a:rPr>
              <a:t>Актуальность проблемы и необходимость принятия скорейших мер по упорядочиванию указанной деятельности не вызывает ни каких сомнений и не может служить предметом для обсуждения.</a:t>
            </a:r>
          </a:p>
          <a:p>
            <a:endParaRPr lang="ru-RU" sz="1400" dirty="0" smtClean="0">
              <a:solidFill>
                <a:srgbClr val="D30000"/>
              </a:solidFill>
              <a:latin typeface="Trebuchet MS" panose="020B0603020202020204" pitchFamily="34" charset="0"/>
            </a:endParaRPr>
          </a:p>
        </p:txBody>
      </p:sp>
      <p:pic>
        <p:nvPicPr>
          <p:cNvPr id="6" name="Picture 3" descr="C:\Users\user\Desktop\РАСЧЕТ ТАРИФА АВ\Предложения САПС по 34 статье\Эмблема САПС.png"/>
          <p:cNvPicPr>
            <a:picLocks noChangeAspect="1" noChangeArrowheads="1"/>
          </p:cNvPicPr>
          <p:nvPr/>
        </p:nvPicPr>
        <p:blipFill rotWithShape="1">
          <a:blip r:embed="rId2">
            <a:extLst>
              <a:ext uri="{28A0092B-C50C-407E-A947-70E740481C1C}">
                <a14:useLocalDpi xmlns:a14="http://schemas.microsoft.com/office/drawing/2010/main" val="0"/>
              </a:ext>
            </a:extLst>
          </a:blip>
          <a:srcRect t="7871" r="2728" b="16600"/>
          <a:stretch/>
        </p:blipFill>
        <p:spPr bwMode="auto">
          <a:xfrm>
            <a:off x="9928224" y="43999"/>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150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130123" y="6351308"/>
            <a:ext cx="747423" cy="420247"/>
          </a:xfrm>
        </p:spPr>
        <p:txBody>
          <a:bodyPr/>
          <a:lstStyle/>
          <a:p>
            <a:fld id="{69049324-C2E0-4BAE-B6A3-FCF22BA876B1}" type="slidenum">
              <a:rPr lang="ru-RU" sz="1600" b="1" smtClean="0">
                <a:solidFill>
                  <a:srgbClr val="D30000"/>
                </a:solidFill>
              </a:rPr>
              <a:pPr/>
              <a:t>3</a:t>
            </a:fld>
            <a:endParaRPr lang="ru-RU" sz="1600" b="1" dirty="0">
              <a:solidFill>
                <a:srgbClr val="D30000"/>
              </a:solidFill>
            </a:endParaRPr>
          </a:p>
        </p:txBody>
      </p:sp>
      <p:sp>
        <p:nvSpPr>
          <p:cNvPr id="11" name="Text Box 5"/>
          <p:cNvSpPr txBox="1">
            <a:spLocks noChangeArrowheads="1"/>
          </p:cNvSpPr>
          <p:nvPr/>
        </p:nvSpPr>
        <p:spPr bwMode="auto">
          <a:xfrm>
            <a:off x="482234" y="396307"/>
            <a:ext cx="8482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Verdana" pitchFamily="34" charset="0"/>
              </a:defRPr>
            </a:lvl1pPr>
            <a:lvl2pPr marL="742950" indent="-285750">
              <a:defRPr sz="2600">
                <a:solidFill>
                  <a:schemeClr val="tx1"/>
                </a:solidFill>
                <a:latin typeface="Verdana" pitchFamily="34" charset="0"/>
              </a:defRPr>
            </a:lvl2pPr>
            <a:lvl3pPr marL="1143000" indent="-228600">
              <a:defRPr sz="23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hangingPunct="0">
              <a:defRPr sz="2000">
                <a:solidFill>
                  <a:schemeClr val="tx1"/>
                </a:solidFill>
                <a:latin typeface="Verdana" pitchFamily="34" charset="0"/>
              </a:defRPr>
            </a:lvl6pPr>
            <a:lvl7pPr marL="2971800" indent="-228600" eaLnBrk="0" hangingPunct="0">
              <a:defRPr sz="2000">
                <a:solidFill>
                  <a:schemeClr val="tx1"/>
                </a:solidFill>
                <a:latin typeface="Verdana" pitchFamily="34" charset="0"/>
              </a:defRPr>
            </a:lvl7pPr>
            <a:lvl8pPr marL="3429000" indent="-228600" eaLnBrk="0" hangingPunct="0">
              <a:defRPr sz="2000">
                <a:solidFill>
                  <a:schemeClr val="tx1"/>
                </a:solidFill>
                <a:latin typeface="Verdana" pitchFamily="34" charset="0"/>
              </a:defRPr>
            </a:lvl8pPr>
            <a:lvl9pPr marL="3886200" indent="-228600" eaLnBrk="0" hangingPunct="0">
              <a:defRPr sz="2000">
                <a:solidFill>
                  <a:schemeClr val="tx1"/>
                </a:solidFill>
                <a:latin typeface="Verdana" pitchFamily="34" charset="0"/>
              </a:defRPr>
            </a:lvl9pPr>
          </a:lstStyle>
          <a:p>
            <a:pPr>
              <a:spcBef>
                <a:spcPct val="50000"/>
              </a:spcBef>
            </a:pPr>
            <a:r>
              <a:rPr lang="ru-RU" altLang="ru-RU" sz="2400" b="1" dirty="0" smtClean="0">
                <a:solidFill>
                  <a:srgbClr val="D30000"/>
                </a:solidFill>
                <a:latin typeface="Candara" pitchFamily="34" charset="0"/>
              </a:rPr>
              <a:t>Замечания по тексту законопроекта</a:t>
            </a:r>
            <a:endParaRPr lang="ru-RU" altLang="ru-RU" sz="2400" b="1" dirty="0">
              <a:solidFill>
                <a:srgbClr val="D30000"/>
              </a:solidFill>
              <a:latin typeface="Candara" pitchFamily="34" charset="0"/>
            </a:endParaRPr>
          </a:p>
        </p:txBody>
      </p:sp>
      <p:sp>
        <p:nvSpPr>
          <p:cNvPr id="17" name="TextBox 16"/>
          <p:cNvSpPr txBox="1"/>
          <p:nvPr/>
        </p:nvSpPr>
        <p:spPr>
          <a:xfrm>
            <a:off x="525642" y="1107744"/>
            <a:ext cx="11274471" cy="3785652"/>
          </a:xfrm>
          <a:prstGeom prst="rect">
            <a:avLst/>
          </a:prstGeom>
          <a:noFill/>
        </p:spPr>
        <p:txBody>
          <a:bodyPr wrap="square" rtlCol="0">
            <a:spAutoFit/>
          </a:bodyPr>
          <a:lstStyle/>
          <a:p>
            <a:pPr marL="342900" indent="-342900">
              <a:buAutoNum type="arabicPeriod"/>
            </a:pPr>
            <a:r>
              <a:rPr lang="ru-RU" sz="1600" dirty="0" smtClean="0">
                <a:solidFill>
                  <a:srgbClr val="D30000"/>
                </a:solidFill>
                <a:latin typeface="Trebuchet MS" panose="020B0603020202020204" pitchFamily="34" charset="0"/>
              </a:rPr>
              <a:t>Положения, вступающие в противоречия с действующим законодательством.</a:t>
            </a:r>
          </a:p>
          <a:p>
            <a:pPr marL="342900" indent="-342900">
              <a:buAutoNum type="arabicPeriod"/>
            </a:pPr>
            <a:endParaRPr lang="ru-RU" sz="1600" dirty="0" smtClean="0">
              <a:solidFill>
                <a:srgbClr val="D30000"/>
              </a:solidFill>
              <a:latin typeface="Trebuchet MS" panose="020B0603020202020204" pitchFamily="34" charset="0"/>
            </a:endParaRPr>
          </a:p>
          <a:p>
            <a:pPr marL="342900" indent="-342900">
              <a:buAutoNum type="arabicPeriod"/>
            </a:pPr>
            <a:r>
              <a:rPr lang="ru-RU" sz="1600" dirty="0" smtClean="0">
                <a:solidFill>
                  <a:srgbClr val="D30000"/>
                </a:solidFill>
                <a:latin typeface="Trebuchet MS" panose="020B0603020202020204" pitchFamily="34" charset="0"/>
              </a:rPr>
              <a:t>Положения, вступающие в противоречия с другими положениями законопроекта.</a:t>
            </a:r>
          </a:p>
          <a:p>
            <a:pPr marL="342900" indent="-342900">
              <a:buAutoNum type="arabicPeriod"/>
            </a:pPr>
            <a:endParaRPr lang="ru-RU" sz="1600" dirty="0" smtClean="0">
              <a:solidFill>
                <a:srgbClr val="D30000"/>
              </a:solidFill>
              <a:latin typeface="Trebuchet MS" panose="020B0603020202020204" pitchFamily="34" charset="0"/>
            </a:endParaRPr>
          </a:p>
          <a:p>
            <a:pPr marL="342900" indent="-342900">
              <a:buAutoNum type="arabicPeriod"/>
            </a:pPr>
            <a:r>
              <a:rPr lang="ru-RU" sz="1600" dirty="0" smtClean="0">
                <a:solidFill>
                  <a:srgbClr val="D30000"/>
                </a:solidFill>
                <a:latin typeface="Trebuchet MS" panose="020B0603020202020204" pitchFamily="34" charset="0"/>
              </a:rPr>
              <a:t>Положения, вызывающие неоднозначное толкование.</a:t>
            </a:r>
          </a:p>
          <a:p>
            <a:pPr marL="342900" indent="-342900">
              <a:buAutoNum type="arabicPeriod"/>
            </a:pPr>
            <a:endParaRPr lang="ru-RU" sz="1600" dirty="0" smtClean="0">
              <a:solidFill>
                <a:srgbClr val="D30000"/>
              </a:solidFill>
              <a:latin typeface="Trebuchet MS" panose="020B0603020202020204" pitchFamily="34" charset="0"/>
            </a:endParaRPr>
          </a:p>
          <a:p>
            <a:pPr marL="342900" indent="-342900">
              <a:buAutoNum type="arabicPeriod"/>
            </a:pPr>
            <a:r>
              <a:rPr lang="ru-RU" sz="1600" dirty="0" smtClean="0">
                <a:solidFill>
                  <a:srgbClr val="D30000"/>
                </a:solidFill>
                <a:latin typeface="Trebuchet MS" panose="020B0603020202020204" pitchFamily="34" charset="0"/>
              </a:rPr>
              <a:t>Неурегулированные проектом ряд важных вопросов, требующих нормативно-правового регулирования.</a:t>
            </a:r>
          </a:p>
          <a:p>
            <a:pPr marL="342900" indent="-342900">
              <a:buAutoNum type="arabicPeriod"/>
            </a:pPr>
            <a:endParaRPr lang="ru-RU" sz="1600" dirty="0" smtClean="0">
              <a:solidFill>
                <a:srgbClr val="D30000"/>
              </a:solidFill>
              <a:latin typeface="Trebuchet MS" panose="020B0603020202020204" pitchFamily="34" charset="0"/>
            </a:endParaRPr>
          </a:p>
          <a:p>
            <a:pPr marL="342900" indent="-342900">
              <a:buAutoNum type="arabicPeriod"/>
            </a:pPr>
            <a:r>
              <a:rPr lang="ru-RU" sz="1600" dirty="0" smtClean="0">
                <a:solidFill>
                  <a:srgbClr val="D30000"/>
                </a:solidFill>
                <a:latin typeface="Trebuchet MS" panose="020B0603020202020204" pitchFamily="34" charset="0"/>
              </a:rPr>
              <a:t>Отсутствие ответственности за невыполнение требований закона.</a:t>
            </a:r>
          </a:p>
          <a:p>
            <a:pPr marL="342900" indent="-342900">
              <a:buAutoNum type="arabicPeriod"/>
            </a:pPr>
            <a:endParaRPr lang="ru-RU" sz="1600" dirty="0" smtClean="0">
              <a:solidFill>
                <a:srgbClr val="D30000"/>
              </a:solidFill>
              <a:latin typeface="Trebuchet MS" panose="020B0603020202020204" pitchFamily="34" charset="0"/>
            </a:endParaRPr>
          </a:p>
          <a:p>
            <a:pPr marL="342900" indent="-342900">
              <a:buAutoNum type="arabicPeriod"/>
            </a:pPr>
            <a:endParaRPr lang="ru-RU" sz="1600" dirty="0" smtClean="0">
              <a:solidFill>
                <a:srgbClr val="D30000"/>
              </a:solidFill>
              <a:latin typeface="Trebuchet MS" panose="020B0603020202020204" pitchFamily="34" charset="0"/>
            </a:endParaRPr>
          </a:p>
          <a:p>
            <a:endParaRPr lang="ru-RU" sz="1600" dirty="0" smtClean="0">
              <a:solidFill>
                <a:srgbClr val="D30000"/>
              </a:solidFill>
              <a:latin typeface="Trebuchet MS" panose="020B0603020202020204" pitchFamily="34" charset="0"/>
            </a:endParaRPr>
          </a:p>
          <a:p>
            <a:pPr marL="342900" indent="-342900">
              <a:buAutoNum type="arabicPeriod"/>
            </a:pPr>
            <a:endParaRPr lang="ru-RU" sz="1600" dirty="0">
              <a:latin typeface="Trebuchet MS" panose="020B0603020202020204" pitchFamily="34" charset="0"/>
            </a:endParaRPr>
          </a:p>
          <a:p>
            <a:endParaRPr lang="ru-RU" sz="1600" dirty="0" smtClean="0">
              <a:solidFill>
                <a:srgbClr val="D30000"/>
              </a:solidFill>
              <a:latin typeface="Trebuchet MS" panose="020B0603020202020204" pitchFamily="34" charset="0"/>
            </a:endParaRPr>
          </a:p>
          <a:p>
            <a:endParaRPr lang="ru-RU" sz="1600" dirty="0" smtClean="0">
              <a:solidFill>
                <a:srgbClr val="D30000"/>
              </a:solidFill>
              <a:latin typeface="Trebuchet MS" panose="020B0603020202020204" pitchFamily="34" charset="0"/>
            </a:endParaRPr>
          </a:p>
        </p:txBody>
      </p:sp>
      <p:pic>
        <p:nvPicPr>
          <p:cNvPr id="6" name="Picture 3" descr="C:\Users\user\Desktop\РАСЧЕТ ТАРИФА АВ\Предложения САПС по 34 статье\Эмблема САПС.png"/>
          <p:cNvPicPr>
            <a:picLocks noChangeAspect="1" noChangeArrowheads="1"/>
          </p:cNvPicPr>
          <p:nvPr/>
        </p:nvPicPr>
        <p:blipFill rotWithShape="1">
          <a:blip r:embed="rId2">
            <a:extLst>
              <a:ext uri="{28A0092B-C50C-407E-A947-70E740481C1C}">
                <a14:useLocalDpi xmlns:a14="http://schemas.microsoft.com/office/drawing/2010/main" val="0"/>
              </a:ext>
            </a:extLst>
          </a:blip>
          <a:srcRect t="7871" r="2728" b="16600"/>
          <a:stretch/>
        </p:blipFill>
        <p:spPr bwMode="auto">
          <a:xfrm>
            <a:off x="9928224" y="43999"/>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0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130123" y="6351308"/>
            <a:ext cx="747423" cy="420247"/>
          </a:xfrm>
        </p:spPr>
        <p:txBody>
          <a:bodyPr/>
          <a:lstStyle/>
          <a:p>
            <a:fld id="{69049324-C2E0-4BAE-B6A3-FCF22BA876B1}" type="slidenum">
              <a:rPr lang="ru-RU" sz="1600" b="1" smtClean="0">
                <a:solidFill>
                  <a:srgbClr val="D30000"/>
                </a:solidFill>
              </a:rPr>
              <a:pPr/>
              <a:t>4</a:t>
            </a:fld>
            <a:endParaRPr lang="ru-RU" sz="1600" b="1" dirty="0">
              <a:solidFill>
                <a:srgbClr val="D30000"/>
              </a:solidFill>
            </a:endParaRPr>
          </a:p>
        </p:txBody>
      </p:sp>
      <p:sp>
        <p:nvSpPr>
          <p:cNvPr id="11" name="Text Box 5"/>
          <p:cNvSpPr txBox="1">
            <a:spLocks noChangeArrowheads="1"/>
          </p:cNvSpPr>
          <p:nvPr/>
        </p:nvSpPr>
        <p:spPr bwMode="auto">
          <a:xfrm>
            <a:off x="482234" y="396307"/>
            <a:ext cx="84822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Verdana" pitchFamily="34" charset="0"/>
              </a:defRPr>
            </a:lvl1pPr>
            <a:lvl2pPr marL="742950" indent="-285750">
              <a:defRPr sz="2600">
                <a:solidFill>
                  <a:schemeClr val="tx1"/>
                </a:solidFill>
                <a:latin typeface="Verdana" pitchFamily="34" charset="0"/>
              </a:defRPr>
            </a:lvl2pPr>
            <a:lvl3pPr marL="1143000" indent="-228600">
              <a:defRPr sz="23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hangingPunct="0">
              <a:defRPr sz="2000">
                <a:solidFill>
                  <a:schemeClr val="tx1"/>
                </a:solidFill>
                <a:latin typeface="Verdana" pitchFamily="34" charset="0"/>
              </a:defRPr>
            </a:lvl6pPr>
            <a:lvl7pPr marL="2971800" indent="-228600" eaLnBrk="0" hangingPunct="0">
              <a:defRPr sz="2000">
                <a:solidFill>
                  <a:schemeClr val="tx1"/>
                </a:solidFill>
                <a:latin typeface="Verdana" pitchFamily="34" charset="0"/>
              </a:defRPr>
            </a:lvl7pPr>
            <a:lvl8pPr marL="3429000" indent="-228600" eaLnBrk="0" hangingPunct="0">
              <a:defRPr sz="2000">
                <a:solidFill>
                  <a:schemeClr val="tx1"/>
                </a:solidFill>
                <a:latin typeface="Verdana" pitchFamily="34" charset="0"/>
              </a:defRPr>
            </a:lvl8pPr>
            <a:lvl9pPr marL="3886200" indent="-228600" eaLnBrk="0" hangingPunct="0">
              <a:defRPr sz="2000">
                <a:solidFill>
                  <a:schemeClr val="tx1"/>
                </a:solidFill>
                <a:latin typeface="Verdana" pitchFamily="34" charset="0"/>
              </a:defRPr>
            </a:lvl9pPr>
          </a:lstStyle>
          <a:p>
            <a:pPr>
              <a:spcBef>
                <a:spcPct val="50000"/>
              </a:spcBef>
            </a:pPr>
            <a:r>
              <a:rPr lang="ru-RU" altLang="ru-RU" sz="2400" b="1" dirty="0" smtClean="0">
                <a:solidFill>
                  <a:srgbClr val="D30000"/>
                </a:solidFill>
                <a:latin typeface="Candara" pitchFamily="34" charset="0"/>
              </a:rPr>
              <a:t>Положения, вступающие в противоречия с действующим законодательством</a:t>
            </a:r>
            <a:endParaRPr lang="ru-RU" altLang="ru-RU" sz="2400" b="1" dirty="0">
              <a:solidFill>
                <a:srgbClr val="D30000"/>
              </a:solidFill>
              <a:latin typeface="Candara" pitchFamily="34" charset="0"/>
            </a:endParaRPr>
          </a:p>
        </p:txBody>
      </p:sp>
      <p:sp>
        <p:nvSpPr>
          <p:cNvPr id="17" name="TextBox 16"/>
          <p:cNvSpPr txBox="1"/>
          <p:nvPr/>
        </p:nvSpPr>
        <p:spPr>
          <a:xfrm>
            <a:off x="525642" y="1296936"/>
            <a:ext cx="11274471" cy="5170646"/>
          </a:xfrm>
          <a:prstGeom prst="rect">
            <a:avLst/>
          </a:prstGeom>
          <a:noFill/>
        </p:spPr>
        <p:txBody>
          <a:bodyPr wrap="square" rtlCol="0">
            <a:spAutoFit/>
          </a:bodyPr>
          <a:lstStyle/>
          <a:p>
            <a:r>
              <a:rPr lang="ru-RU" sz="1400" dirty="0" smtClean="0">
                <a:latin typeface="Trebuchet MS" panose="020B0603020202020204" pitchFamily="34" charset="0"/>
              </a:rPr>
              <a:t>1. Согласно </a:t>
            </a:r>
            <a:r>
              <a:rPr lang="ru-RU" sz="1400" dirty="0">
                <a:latin typeface="Trebuchet MS" panose="020B0603020202020204" pitchFamily="34" charset="0"/>
              </a:rPr>
              <a:t>Статье 1 Проекта </a:t>
            </a:r>
            <a:r>
              <a:rPr lang="ru-RU" sz="1400" dirty="0" smtClean="0">
                <a:latin typeface="Trebuchet MS" panose="020B0603020202020204" pitchFamily="34" charset="0"/>
              </a:rPr>
              <a:t>закон </a:t>
            </a:r>
            <a:r>
              <a:rPr lang="ru-RU" sz="1400" i="1" dirty="0">
                <a:solidFill>
                  <a:srgbClr val="FF0000"/>
                </a:solidFill>
                <a:latin typeface="Trebuchet MS" panose="020B0603020202020204" pitchFamily="34" charset="0"/>
              </a:rPr>
              <a:t>«регулирует отношения в области организации юридическими лицами и индивидуальными предпринимателями совместных поездок физических лиц на автомобильном транспорте в целях, не связанных с извлечением такими физическими лицами прибыли»</a:t>
            </a:r>
            <a:r>
              <a:rPr lang="ru-RU" sz="1400" i="1" dirty="0">
                <a:latin typeface="Trebuchet MS" panose="020B0603020202020204" pitchFamily="34" charset="0"/>
              </a:rPr>
              <a:t>. </a:t>
            </a:r>
            <a:r>
              <a:rPr lang="ru-RU" sz="1400" dirty="0">
                <a:latin typeface="Trebuchet MS" panose="020B0603020202020204" pitchFamily="34" charset="0"/>
              </a:rPr>
              <a:t>Между тем, получение прибыли является признаком осуществления предпринимательской деятельности. Физическое лицо в силу положений действующего законодательства может получать только доход. </a:t>
            </a:r>
            <a:r>
              <a:rPr lang="ru-RU" sz="1400" dirty="0">
                <a:solidFill>
                  <a:srgbClr val="FF0000"/>
                </a:solidFill>
                <a:latin typeface="Trebuchet MS" panose="020B0603020202020204" pitchFamily="34" charset="0"/>
              </a:rPr>
              <a:t>Считаем целесообразным изменить формулировку на </a:t>
            </a:r>
            <a:r>
              <a:rPr lang="ru-RU" sz="1400" i="1" dirty="0">
                <a:solidFill>
                  <a:srgbClr val="FF0000"/>
                </a:solidFill>
                <a:latin typeface="Trebuchet MS" panose="020B0603020202020204" pitchFamily="34" charset="0"/>
              </a:rPr>
              <a:t>«… в целях, связанных с компенсацией части затрат физического лица, управляющего в такой поездке транспортным средством».</a:t>
            </a:r>
            <a:endParaRPr lang="ru-RU" sz="1400" dirty="0">
              <a:solidFill>
                <a:srgbClr val="FF0000"/>
              </a:solidFill>
              <a:latin typeface="Trebuchet MS" panose="020B0603020202020204" pitchFamily="34" charset="0"/>
            </a:endParaRPr>
          </a:p>
          <a:p>
            <a:endParaRPr lang="ru-RU" sz="1400" dirty="0">
              <a:latin typeface="Trebuchet MS" panose="020B0603020202020204" pitchFamily="34" charset="0"/>
            </a:endParaRPr>
          </a:p>
          <a:p>
            <a:r>
              <a:rPr lang="ru-RU" sz="1400" dirty="0" smtClean="0">
                <a:latin typeface="Trebuchet MS" panose="020B0603020202020204" pitchFamily="34" charset="0"/>
              </a:rPr>
              <a:t>2. При </a:t>
            </a:r>
            <a:r>
              <a:rPr lang="ru-RU" sz="1400" dirty="0">
                <a:latin typeface="Trebuchet MS" panose="020B0603020202020204" pitchFamily="34" charset="0"/>
              </a:rPr>
              <a:t>разработке Проекта закона не было учтено </a:t>
            </a:r>
            <a:r>
              <a:rPr lang="ru-RU" sz="1400" dirty="0" smtClean="0">
                <a:latin typeface="Trebuchet MS" panose="020B0603020202020204" pitchFamily="34" charset="0"/>
              </a:rPr>
              <a:t>положение </a:t>
            </a:r>
            <a:r>
              <a:rPr lang="ru-RU" sz="1400" dirty="0">
                <a:latin typeface="Trebuchet MS" panose="020B0603020202020204" pitchFamily="34" charset="0"/>
              </a:rPr>
              <a:t>Налогового кодекса РФ. </a:t>
            </a:r>
            <a:r>
              <a:rPr lang="ru-RU" sz="1400" dirty="0" smtClean="0">
                <a:latin typeface="Trebuchet MS" panose="020B0603020202020204" pitchFamily="34" charset="0"/>
              </a:rPr>
              <a:t>Так, </a:t>
            </a:r>
            <a:r>
              <a:rPr lang="ru-RU" sz="1400" dirty="0">
                <a:latin typeface="Trebuchet MS" panose="020B0603020202020204" pitchFamily="34" charset="0"/>
              </a:rPr>
              <a:t>в письме Министерства финансов РФ от 22.08.2019 №03-04-06/64659 разъясняется, что компенсация части расходов физических лиц, связанных с перевозкой других физических лиц подлежит обложению налогом на доходы физических </a:t>
            </a:r>
            <a:r>
              <a:rPr lang="ru-RU" sz="1400" dirty="0" smtClean="0">
                <a:latin typeface="Trebuchet MS" panose="020B0603020202020204" pitchFamily="34" charset="0"/>
              </a:rPr>
              <a:t>лиц.</a:t>
            </a:r>
          </a:p>
          <a:p>
            <a:endParaRPr lang="ru-RU" sz="1400" dirty="0">
              <a:latin typeface="Trebuchet MS" panose="020B0603020202020204" pitchFamily="34" charset="0"/>
            </a:endParaRPr>
          </a:p>
          <a:p>
            <a:r>
              <a:rPr lang="ru-RU" sz="1400" dirty="0" smtClean="0">
                <a:latin typeface="Trebuchet MS" panose="020B0603020202020204" pitchFamily="34" charset="0"/>
              </a:rPr>
              <a:t>3. </a:t>
            </a:r>
            <a:r>
              <a:rPr lang="ru-RU" sz="1400" dirty="0">
                <a:latin typeface="Trebuchet MS" panose="020B0603020202020204" pitchFamily="34" charset="0"/>
              </a:rPr>
              <a:t>В пункте 2 части 1 статьи 2 Проекта закона появляется понятие </a:t>
            </a:r>
            <a:r>
              <a:rPr lang="ru-RU" sz="1400" i="1" dirty="0">
                <a:solidFill>
                  <a:srgbClr val="FF0000"/>
                </a:solidFill>
                <a:latin typeface="Trebuchet MS" panose="020B0603020202020204" pitchFamily="34" charset="0"/>
              </a:rPr>
              <a:t>«договор безвозмездного использования части вместимости транспортного средства для совместных поездок»</a:t>
            </a:r>
            <a:r>
              <a:rPr lang="ru-RU" sz="1400" dirty="0">
                <a:latin typeface="Trebuchet MS" panose="020B0603020202020204" pitchFamily="34" charset="0"/>
              </a:rPr>
              <a:t>, содержание которого подробно описывается далее в статье 9 Проекта закона. Часть 2 статьи 428 Гражданского кодекса РФ описывает, какой договор считается </a:t>
            </a:r>
            <a:r>
              <a:rPr lang="ru-RU" sz="1400" u="sng" dirty="0">
                <a:latin typeface="Trebuchet MS" panose="020B0603020202020204" pitchFamily="34" charset="0"/>
              </a:rPr>
              <a:t>безвозмездным – по которому одна сторона обязуется предоставить что-либо другой стороне без получения от нее платы или иного встречного предоставления.</a:t>
            </a:r>
            <a:r>
              <a:rPr lang="ru-RU" sz="1400" dirty="0">
                <a:latin typeface="Trebuchet MS" panose="020B0603020202020204" pitchFamily="34" charset="0"/>
              </a:rPr>
              <a:t> </a:t>
            </a:r>
            <a:endParaRPr lang="ru-RU" sz="1400" dirty="0" smtClean="0">
              <a:latin typeface="Trebuchet MS" panose="020B0603020202020204" pitchFamily="34" charset="0"/>
            </a:endParaRPr>
          </a:p>
          <a:p>
            <a:r>
              <a:rPr lang="ru-RU" sz="1400" dirty="0" smtClean="0">
                <a:latin typeface="Trebuchet MS" panose="020B0603020202020204" pitchFamily="34" charset="0"/>
              </a:rPr>
              <a:t>В </a:t>
            </a:r>
            <a:r>
              <a:rPr lang="ru-RU" sz="1400" dirty="0">
                <a:latin typeface="Trebuchet MS" panose="020B0603020202020204" pitchFamily="34" charset="0"/>
              </a:rPr>
              <a:t>Проекте закона же предусматривается получение платы или иного встречного предоставления в виде компенсации части затрат. Таким образом, </a:t>
            </a:r>
            <a:r>
              <a:rPr lang="ru-RU" sz="1400" u="sng" dirty="0">
                <a:latin typeface="Trebuchet MS" panose="020B0603020202020204" pitchFamily="34" charset="0"/>
              </a:rPr>
              <a:t>договор использования части вместимости транспортного средства для совместных поездок не может быть безвозмездным.</a:t>
            </a:r>
            <a:r>
              <a:rPr lang="ru-RU" sz="1400" dirty="0">
                <a:latin typeface="Trebuchet MS" panose="020B0603020202020204" pitchFamily="34" charset="0"/>
              </a:rPr>
              <a:t> Необходимо из всего Проекта закона исключить формулировку о безвозмездности, т.к. представленная концепция закона содержит положения, прямо указывающие на возмездность договора. </a:t>
            </a:r>
            <a:endParaRPr lang="ru-RU" sz="1400" dirty="0" smtClean="0">
              <a:latin typeface="Trebuchet MS" panose="020B0603020202020204" pitchFamily="34" charset="0"/>
            </a:endParaRPr>
          </a:p>
          <a:p>
            <a:r>
              <a:rPr lang="ru-RU" sz="1600" dirty="0" smtClean="0">
                <a:solidFill>
                  <a:srgbClr val="D30000"/>
                </a:solidFill>
                <a:latin typeface="Trebuchet MS" panose="020B0603020202020204" pitchFamily="34" charset="0"/>
              </a:rPr>
              <a:t> </a:t>
            </a:r>
          </a:p>
          <a:p>
            <a:pPr marL="342900" indent="-342900">
              <a:buAutoNum type="arabicPeriod"/>
            </a:pPr>
            <a:endParaRPr lang="ru-RU" sz="1600" dirty="0">
              <a:latin typeface="Trebuchet MS" panose="020B0603020202020204" pitchFamily="34" charset="0"/>
            </a:endParaRPr>
          </a:p>
          <a:p>
            <a:endParaRPr lang="ru-RU" sz="1600" dirty="0" smtClean="0">
              <a:solidFill>
                <a:srgbClr val="D30000"/>
              </a:solidFill>
              <a:latin typeface="Trebuchet MS" panose="020B0603020202020204" pitchFamily="34" charset="0"/>
            </a:endParaRPr>
          </a:p>
          <a:p>
            <a:endParaRPr lang="ru-RU" sz="1600" dirty="0" smtClean="0">
              <a:solidFill>
                <a:srgbClr val="D30000"/>
              </a:solidFill>
              <a:latin typeface="Trebuchet MS" panose="020B0603020202020204" pitchFamily="34" charset="0"/>
            </a:endParaRPr>
          </a:p>
        </p:txBody>
      </p:sp>
      <p:pic>
        <p:nvPicPr>
          <p:cNvPr id="6" name="Picture 3" descr="C:\Users\user\Desktop\РАСЧЕТ ТАРИФА АВ\Предложения САПС по 34 статье\Эмблема САПС.png"/>
          <p:cNvPicPr>
            <a:picLocks noChangeAspect="1" noChangeArrowheads="1"/>
          </p:cNvPicPr>
          <p:nvPr/>
        </p:nvPicPr>
        <p:blipFill rotWithShape="1">
          <a:blip r:embed="rId2">
            <a:extLst>
              <a:ext uri="{28A0092B-C50C-407E-A947-70E740481C1C}">
                <a14:useLocalDpi xmlns:a14="http://schemas.microsoft.com/office/drawing/2010/main" val="0"/>
              </a:ext>
            </a:extLst>
          </a:blip>
          <a:srcRect t="7871" r="2728" b="16600"/>
          <a:stretch/>
        </p:blipFill>
        <p:spPr bwMode="auto">
          <a:xfrm>
            <a:off x="9928224" y="43999"/>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16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130123" y="6351308"/>
            <a:ext cx="747423" cy="420247"/>
          </a:xfrm>
        </p:spPr>
        <p:txBody>
          <a:bodyPr/>
          <a:lstStyle/>
          <a:p>
            <a:fld id="{69049324-C2E0-4BAE-B6A3-FCF22BA876B1}" type="slidenum">
              <a:rPr lang="ru-RU" sz="1600" b="1" smtClean="0">
                <a:solidFill>
                  <a:srgbClr val="D30000"/>
                </a:solidFill>
              </a:rPr>
              <a:pPr/>
              <a:t>5</a:t>
            </a:fld>
            <a:endParaRPr lang="ru-RU" sz="1600" b="1" dirty="0">
              <a:solidFill>
                <a:srgbClr val="D30000"/>
              </a:solidFill>
            </a:endParaRPr>
          </a:p>
        </p:txBody>
      </p:sp>
      <p:sp>
        <p:nvSpPr>
          <p:cNvPr id="11" name="Text Box 5"/>
          <p:cNvSpPr txBox="1">
            <a:spLocks noChangeArrowheads="1"/>
          </p:cNvSpPr>
          <p:nvPr/>
        </p:nvSpPr>
        <p:spPr bwMode="auto">
          <a:xfrm>
            <a:off x="482234" y="396307"/>
            <a:ext cx="84822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Verdana" pitchFamily="34" charset="0"/>
              </a:defRPr>
            </a:lvl1pPr>
            <a:lvl2pPr marL="742950" indent="-285750">
              <a:defRPr sz="2600">
                <a:solidFill>
                  <a:schemeClr val="tx1"/>
                </a:solidFill>
                <a:latin typeface="Verdana" pitchFamily="34" charset="0"/>
              </a:defRPr>
            </a:lvl2pPr>
            <a:lvl3pPr marL="1143000" indent="-228600">
              <a:defRPr sz="23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hangingPunct="0">
              <a:defRPr sz="2000">
                <a:solidFill>
                  <a:schemeClr val="tx1"/>
                </a:solidFill>
                <a:latin typeface="Verdana" pitchFamily="34" charset="0"/>
              </a:defRPr>
            </a:lvl6pPr>
            <a:lvl7pPr marL="2971800" indent="-228600" eaLnBrk="0" hangingPunct="0">
              <a:defRPr sz="2000">
                <a:solidFill>
                  <a:schemeClr val="tx1"/>
                </a:solidFill>
                <a:latin typeface="Verdana" pitchFamily="34" charset="0"/>
              </a:defRPr>
            </a:lvl7pPr>
            <a:lvl8pPr marL="3429000" indent="-228600" eaLnBrk="0" hangingPunct="0">
              <a:defRPr sz="2000">
                <a:solidFill>
                  <a:schemeClr val="tx1"/>
                </a:solidFill>
                <a:latin typeface="Verdana" pitchFamily="34" charset="0"/>
              </a:defRPr>
            </a:lvl8pPr>
            <a:lvl9pPr marL="3886200" indent="-228600" eaLnBrk="0" hangingPunct="0">
              <a:defRPr sz="2000">
                <a:solidFill>
                  <a:schemeClr val="tx1"/>
                </a:solidFill>
                <a:latin typeface="Verdana" pitchFamily="34" charset="0"/>
              </a:defRPr>
            </a:lvl9pPr>
          </a:lstStyle>
          <a:p>
            <a:pPr>
              <a:spcBef>
                <a:spcPct val="50000"/>
              </a:spcBef>
            </a:pPr>
            <a:r>
              <a:rPr lang="ru-RU" altLang="ru-RU" sz="2400" b="1" dirty="0" smtClean="0">
                <a:solidFill>
                  <a:srgbClr val="D30000"/>
                </a:solidFill>
                <a:latin typeface="Candara" pitchFamily="34" charset="0"/>
              </a:rPr>
              <a:t>Положения, вступающие в противоречия </a:t>
            </a:r>
            <a:r>
              <a:rPr lang="ru-RU" altLang="ru-RU" sz="2400" b="1" dirty="0">
                <a:solidFill>
                  <a:srgbClr val="D30000"/>
                </a:solidFill>
                <a:latin typeface="Candara" pitchFamily="34" charset="0"/>
              </a:rPr>
              <a:t>с другими положениями законопроекта</a:t>
            </a:r>
          </a:p>
        </p:txBody>
      </p:sp>
      <p:sp>
        <p:nvSpPr>
          <p:cNvPr id="17" name="TextBox 16"/>
          <p:cNvSpPr txBox="1"/>
          <p:nvPr/>
        </p:nvSpPr>
        <p:spPr>
          <a:xfrm>
            <a:off x="525642" y="1296936"/>
            <a:ext cx="11274471" cy="6740307"/>
          </a:xfrm>
          <a:prstGeom prst="rect">
            <a:avLst/>
          </a:prstGeom>
          <a:noFill/>
        </p:spPr>
        <p:txBody>
          <a:bodyPr wrap="square" rtlCol="0">
            <a:spAutoFit/>
          </a:bodyPr>
          <a:lstStyle/>
          <a:p>
            <a:r>
              <a:rPr lang="ru-RU" sz="1350" dirty="0" smtClean="0">
                <a:latin typeface="Trebuchet MS" panose="020B0603020202020204" pitchFamily="34" charset="0"/>
              </a:rPr>
              <a:t>1. Пункт </a:t>
            </a:r>
            <a:r>
              <a:rPr lang="ru-RU" sz="1350" dirty="0">
                <a:latin typeface="Trebuchet MS" panose="020B0603020202020204" pitchFamily="34" charset="0"/>
              </a:rPr>
              <a:t>1 части 1 статьи 2 Проекта закона указывает, что </a:t>
            </a:r>
            <a:r>
              <a:rPr lang="ru-RU" sz="1350" i="1" dirty="0">
                <a:solidFill>
                  <a:srgbClr val="FF0000"/>
                </a:solidFill>
                <a:latin typeface="Trebuchet MS" panose="020B0603020202020204" pitchFamily="34" charset="0"/>
              </a:rPr>
              <a:t>«организатор совместных поездок получает право организации совместных поездок»</a:t>
            </a:r>
            <a:r>
              <a:rPr lang="ru-RU" sz="1350" i="1" dirty="0">
                <a:latin typeface="Trebuchet MS" panose="020B0603020202020204" pitchFamily="34" charset="0"/>
              </a:rPr>
              <a:t>.</a:t>
            </a:r>
            <a:r>
              <a:rPr lang="ru-RU" sz="1350" dirty="0">
                <a:latin typeface="Trebuchet MS" panose="020B0603020202020204" pitchFamily="34" charset="0"/>
              </a:rPr>
              <a:t> Указанная формулировка вступает в противоречие с содержанием Проекта закона, т.к. далее по тексту не содержится порядка предоставления указанного права, более того статья 3 Проекта закона предусматривает уведомительный порядок начала осуществления организации совместных поездок</a:t>
            </a:r>
            <a:r>
              <a:rPr lang="ru-RU" sz="1350" dirty="0">
                <a:solidFill>
                  <a:srgbClr val="FF0000"/>
                </a:solidFill>
                <a:latin typeface="Trebuchet MS" panose="020B0603020202020204" pitchFamily="34" charset="0"/>
              </a:rPr>
              <a:t>. Считаем необходимым предусмотреть в Проекте закона порядок получения права организации совместных поездок, а также ведение соответствующих реестров организаторов совместных поездок</a:t>
            </a:r>
            <a:r>
              <a:rPr lang="ru-RU" sz="1350" dirty="0" smtClean="0">
                <a:solidFill>
                  <a:srgbClr val="FF0000"/>
                </a:solidFill>
                <a:latin typeface="Trebuchet MS" panose="020B0603020202020204" pitchFamily="34" charset="0"/>
              </a:rPr>
              <a:t>.</a:t>
            </a:r>
          </a:p>
          <a:p>
            <a:pPr marL="342900" indent="-342900">
              <a:buAutoNum type="arabicPeriod"/>
            </a:pPr>
            <a:endParaRPr lang="ru-RU" sz="1350" dirty="0">
              <a:solidFill>
                <a:srgbClr val="FF0000"/>
              </a:solidFill>
              <a:latin typeface="Trebuchet MS" panose="020B0603020202020204" pitchFamily="34" charset="0"/>
            </a:endParaRPr>
          </a:p>
          <a:p>
            <a:r>
              <a:rPr lang="ru-RU" sz="1350" dirty="0" smtClean="0">
                <a:latin typeface="Trebuchet MS" panose="020B0603020202020204" pitchFamily="34" charset="0"/>
              </a:rPr>
              <a:t>2. Статья </a:t>
            </a:r>
            <a:r>
              <a:rPr lang="ru-RU" sz="1350" dirty="0">
                <a:latin typeface="Trebuchet MS" panose="020B0603020202020204" pitchFamily="34" charset="0"/>
              </a:rPr>
              <a:t>3 Проекта закона предусматривает уведомительный порядок начала осуществления организации совместных поездок. Между тем, пункт 1 части 1 статьи 2 Проекта закона указывает на необходимость получения такого права. Считаем целесообразным изменить наименование статьи и ее содержание:</a:t>
            </a:r>
          </a:p>
          <a:p>
            <a:r>
              <a:rPr lang="ru-RU" sz="1350" i="1" dirty="0">
                <a:solidFill>
                  <a:srgbClr val="FF0000"/>
                </a:solidFill>
                <a:latin typeface="Trebuchet MS" panose="020B0603020202020204" pitchFamily="34" charset="0"/>
              </a:rPr>
              <a:t>«Статья 3.Начало  осуществления организации совместных поездок</a:t>
            </a:r>
            <a:endParaRPr lang="ru-RU" sz="1350" dirty="0">
              <a:solidFill>
                <a:srgbClr val="FF0000"/>
              </a:solidFill>
              <a:latin typeface="Trebuchet MS" panose="020B0603020202020204" pitchFamily="34" charset="0"/>
            </a:endParaRPr>
          </a:p>
          <a:p>
            <a:r>
              <a:rPr lang="ru-RU" sz="1350" i="1" dirty="0">
                <a:solidFill>
                  <a:srgbClr val="FF0000"/>
                </a:solidFill>
                <a:latin typeface="Trebuchet MS" panose="020B0603020202020204" pitchFamily="34" charset="0"/>
              </a:rPr>
              <a:t>Юридическое лицо или индивидуальный предприниматель, имеющие намерение получить право организации совместных поездок, обязаны обратиться в орган контроля (надзора) для заключения соглашения с органом контроля (надзора) и внесения в реестр организаторов совместных поездок.».     </a:t>
            </a:r>
            <a:endParaRPr lang="ru-RU" sz="1350" i="1" dirty="0" smtClean="0">
              <a:solidFill>
                <a:srgbClr val="FF0000"/>
              </a:solidFill>
              <a:latin typeface="Trebuchet MS" panose="020B0603020202020204" pitchFamily="34" charset="0"/>
            </a:endParaRPr>
          </a:p>
          <a:p>
            <a:endParaRPr lang="ru-RU" sz="1350" i="1" dirty="0">
              <a:solidFill>
                <a:srgbClr val="FF0000"/>
              </a:solidFill>
              <a:latin typeface="Trebuchet MS" panose="020B0603020202020204" pitchFamily="34" charset="0"/>
            </a:endParaRPr>
          </a:p>
          <a:p>
            <a:r>
              <a:rPr lang="ru-RU" sz="1350" dirty="0" smtClean="0">
                <a:latin typeface="Trebuchet MS" panose="020B0603020202020204" pitchFamily="34" charset="0"/>
              </a:rPr>
              <a:t>3. Авторы проекта предусматривают </a:t>
            </a:r>
            <a:r>
              <a:rPr lang="ru-RU" sz="1350" dirty="0">
                <a:latin typeface="Trebuchet MS" panose="020B0603020202020204" pitchFamily="34" charset="0"/>
              </a:rPr>
              <a:t>расчет размера компенсации как сумму указанных затрат на количество участников совместной поездки. Между тем, физическое лицо, управляющее транспортным средством при осуществлении совместной поездки, исходя из определений, вводимых статьей 9 Проекта закона, является исполнителем совместной поездки, а не ее участником. Считаем, что это является существенным противоречием концепции самого Проекта закона, т.к. исполнитель совместной поездки, осуществляющий совместную поездку наравне с участниками совместной поездке получает компенсацию не </a:t>
            </a:r>
            <a:r>
              <a:rPr lang="ru-RU" sz="1350" dirty="0" smtClean="0">
                <a:latin typeface="Trebuchet MS" panose="020B0603020202020204" pitchFamily="34" charset="0"/>
              </a:rPr>
              <a:t>части, </a:t>
            </a:r>
            <a:r>
              <a:rPr lang="ru-RU" sz="1350" dirty="0">
                <a:latin typeface="Trebuchet MS" panose="020B0603020202020204" pitchFamily="34" charset="0"/>
              </a:rPr>
              <a:t>а </a:t>
            </a:r>
            <a:r>
              <a:rPr lang="ru-RU" sz="1350" dirty="0" smtClean="0">
                <a:latin typeface="Trebuchet MS" panose="020B0603020202020204" pitchFamily="34" charset="0"/>
              </a:rPr>
              <a:t>всех </a:t>
            </a:r>
            <a:r>
              <a:rPr lang="ru-RU" sz="1350" dirty="0">
                <a:latin typeface="Trebuchet MS" panose="020B0603020202020204" pitchFamily="34" charset="0"/>
              </a:rPr>
              <a:t>затрат. Фактически исполнитель совместной поездки, наравне с участниками совместной поездки, реализовавший свою потребность в транспортных перемещениях, получает экономическую выгоду в натуральной форме, что в соответствие со статьей 41 Налогового кодекса РФ является доходом. А учитывая, тот факт, что затраты на совместную поездку были </a:t>
            </a:r>
            <a:r>
              <a:rPr lang="ru-RU" sz="1350" dirty="0" smtClean="0">
                <a:latin typeface="Trebuchet MS" panose="020B0603020202020204" pitchFamily="34" charset="0"/>
              </a:rPr>
              <a:t>понесены только </a:t>
            </a:r>
            <a:r>
              <a:rPr lang="ru-RU" sz="1350" dirty="0">
                <a:latin typeface="Trebuchet MS" panose="020B0603020202020204" pitchFamily="34" charset="0"/>
              </a:rPr>
              <a:t>участниками совместной поездки, для исполнителя совместной </a:t>
            </a:r>
            <a:r>
              <a:rPr lang="ru-RU" sz="1350" dirty="0" smtClean="0">
                <a:latin typeface="Trebuchet MS" panose="020B0603020202020204" pitchFamily="34" charset="0"/>
              </a:rPr>
              <a:t>поездки, </a:t>
            </a:r>
            <a:r>
              <a:rPr lang="ru-RU" sz="1350" dirty="0">
                <a:latin typeface="Trebuchet MS" panose="020B0603020202020204" pitchFamily="34" charset="0"/>
              </a:rPr>
              <a:t>в силу положений Налогового кодекса </a:t>
            </a:r>
            <a:r>
              <a:rPr lang="ru-RU" sz="1350" dirty="0" smtClean="0">
                <a:latin typeface="Trebuchet MS" panose="020B0603020202020204" pitchFamily="34" charset="0"/>
              </a:rPr>
              <a:t>РФ, </a:t>
            </a:r>
            <a:r>
              <a:rPr lang="ru-RU" sz="1350" dirty="0">
                <a:latin typeface="Trebuchet MS" panose="020B0603020202020204" pitchFamily="34" charset="0"/>
              </a:rPr>
              <a:t>указанный доход является прибылью. Таким образом, очевидны признаки осуществления предпринимательской деятельности.</a:t>
            </a:r>
          </a:p>
          <a:p>
            <a:r>
              <a:rPr lang="ru-RU" sz="1350" dirty="0" smtClean="0">
                <a:solidFill>
                  <a:srgbClr val="FF0000"/>
                </a:solidFill>
                <a:latin typeface="Trebuchet MS" panose="020B0603020202020204" pitchFamily="34" charset="0"/>
              </a:rPr>
              <a:t>Считаем </a:t>
            </a:r>
            <a:r>
              <a:rPr lang="ru-RU" sz="1350" dirty="0">
                <a:solidFill>
                  <a:srgbClr val="FF0000"/>
                </a:solidFill>
                <a:latin typeface="Trebuchet MS" panose="020B0603020202020204" pitchFamily="34" charset="0"/>
              </a:rPr>
              <a:t>необходимым расчет компенсации части затрат на эксплуатацию транспортного средства для совместных поездок рассчитывать исходя </a:t>
            </a:r>
            <a:r>
              <a:rPr lang="ru-RU" sz="1350" dirty="0" smtClean="0">
                <a:solidFill>
                  <a:srgbClr val="FF0000"/>
                </a:solidFill>
                <a:latin typeface="Trebuchet MS" panose="020B0603020202020204" pitchFamily="34" charset="0"/>
              </a:rPr>
              <a:t>из общего </a:t>
            </a:r>
            <a:r>
              <a:rPr lang="ru-RU" sz="1350" dirty="0">
                <a:solidFill>
                  <a:srgbClr val="FF0000"/>
                </a:solidFill>
                <a:latin typeface="Trebuchet MS" panose="020B0603020202020204" pitchFamily="34" charset="0"/>
              </a:rPr>
              <a:t>количества участников и исполнителей совместной поездки.</a:t>
            </a:r>
          </a:p>
          <a:p>
            <a:endParaRPr lang="ru-RU" sz="1350" dirty="0">
              <a:solidFill>
                <a:srgbClr val="FF0000"/>
              </a:solidFill>
              <a:latin typeface="Trebuchet MS" panose="020B0603020202020204" pitchFamily="34" charset="0"/>
            </a:endParaRPr>
          </a:p>
          <a:p>
            <a:pPr marL="342900" indent="-342900">
              <a:buAutoNum type="arabicPeriod"/>
            </a:pPr>
            <a:endParaRPr lang="ru-RU" sz="1350" dirty="0">
              <a:solidFill>
                <a:srgbClr val="FF0000"/>
              </a:solidFill>
              <a:latin typeface="Trebuchet MS" panose="020B0603020202020204" pitchFamily="34" charset="0"/>
            </a:endParaRPr>
          </a:p>
          <a:p>
            <a:endParaRPr lang="ru-RU" sz="1350" dirty="0" smtClean="0">
              <a:solidFill>
                <a:srgbClr val="D30000"/>
              </a:solidFill>
              <a:latin typeface="Trebuchet MS" panose="020B0603020202020204" pitchFamily="34" charset="0"/>
            </a:endParaRPr>
          </a:p>
          <a:p>
            <a:pPr marL="342900" indent="-342900">
              <a:buAutoNum type="arabicPeriod"/>
            </a:pPr>
            <a:endParaRPr lang="ru-RU" sz="1350" dirty="0">
              <a:latin typeface="Trebuchet MS" panose="020B0603020202020204" pitchFamily="34" charset="0"/>
            </a:endParaRPr>
          </a:p>
          <a:p>
            <a:endParaRPr lang="ru-RU" sz="1350" dirty="0" smtClean="0">
              <a:solidFill>
                <a:srgbClr val="D30000"/>
              </a:solidFill>
              <a:latin typeface="Trebuchet MS" panose="020B0603020202020204" pitchFamily="34" charset="0"/>
            </a:endParaRPr>
          </a:p>
          <a:p>
            <a:endParaRPr lang="ru-RU" sz="1350" dirty="0" smtClean="0">
              <a:solidFill>
                <a:srgbClr val="D30000"/>
              </a:solidFill>
              <a:latin typeface="Trebuchet MS" panose="020B0603020202020204" pitchFamily="34" charset="0"/>
            </a:endParaRPr>
          </a:p>
        </p:txBody>
      </p:sp>
      <p:pic>
        <p:nvPicPr>
          <p:cNvPr id="6" name="Picture 3" descr="C:\Users\user\Desktop\РАСЧЕТ ТАРИФА АВ\Предложения САПС по 34 статье\Эмблема САПС.png"/>
          <p:cNvPicPr>
            <a:picLocks noChangeAspect="1" noChangeArrowheads="1"/>
          </p:cNvPicPr>
          <p:nvPr/>
        </p:nvPicPr>
        <p:blipFill rotWithShape="1">
          <a:blip r:embed="rId2">
            <a:extLst>
              <a:ext uri="{28A0092B-C50C-407E-A947-70E740481C1C}">
                <a14:useLocalDpi xmlns:a14="http://schemas.microsoft.com/office/drawing/2010/main" val="0"/>
              </a:ext>
            </a:extLst>
          </a:blip>
          <a:srcRect t="7871" r="2728" b="16600"/>
          <a:stretch/>
        </p:blipFill>
        <p:spPr bwMode="auto">
          <a:xfrm>
            <a:off x="9928224" y="43999"/>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2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130123" y="6351308"/>
            <a:ext cx="747423" cy="420247"/>
          </a:xfrm>
        </p:spPr>
        <p:txBody>
          <a:bodyPr/>
          <a:lstStyle/>
          <a:p>
            <a:fld id="{69049324-C2E0-4BAE-B6A3-FCF22BA876B1}" type="slidenum">
              <a:rPr lang="ru-RU" sz="1600" b="1" smtClean="0">
                <a:solidFill>
                  <a:srgbClr val="D30000"/>
                </a:solidFill>
              </a:rPr>
              <a:pPr/>
              <a:t>6</a:t>
            </a:fld>
            <a:endParaRPr lang="ru-RU" sz="1600" b="1" dirty="0">
              <a:solidFill>
                <a:srgbClr val="D30000"/>
              </a:solidFill>
            </a:endParaRPr>
          </a:p>
        </p:txBody>
      </p:sp>
      <p:sp>
        <p:nvSpPr>
          <p:cNvPr id="11" name="Text Box 5"/>
          <p:cNvSpPr txBox="1">
            <a:spLocks noChangeArrowheads="1"/>
          </p:cNvSpPr>
          <p:nvPr/>
        </p:nvSpPr>
        <p:spPr bwMode="auto">
          <a:xfrm>
            <a:off x="482234" y="396307"/>
            <a:ext cx="84822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Verdana" pitchFamily="34" charset="0"/>
              </a:defRPr>
            </a:lvl1pPr>
            <a:lvl2pPr marL="742950" indent="-285750">
              <a:defRPr sz="2600">
                <a:solidFill>
                  <a:schemeClr val="tx1"/>
                </a:solidFill>
                <a:latin typeface="Verdana" pitchFamily="34" charset="0"/>
              </a:defRPr>
            </a:lvl2pPr>
            <a:lvl3pPr marL="1143000" indent="-228600">
              <a:defRPr sz="23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hangingPunct="0">
              <a:defRPr sz="2000">
                <a:solidFill>
                  <a:schemeClr val="tx1"/>
                </a:solidFill>
                <a:latin typeface="Verdana" pitchFamily="34" charset="0"/>
              </a:defRPr>
            </a:lvl6pPr>
            <a:lvl7pPr marL="2971800" indent="-228600" eaLnBrk="0" hangingPunct="0">
              <a:defRPr sz="2000">
                <a:solidFill>
                  <a:schemeClr val="tx1"/>
                </a:solidFill>
                <a:latin typeface="Verdana" pitchFamily="34" charset="0"/>
              </a:defRPr>
            </a:lvl7pPr>
            <a:lvl8pPr marL="3429000" indent="-228600" eaLnBrk="0" hangingPunct="0">
              <a:defRPr sz="2000">
                <a:solidFill>
                  <a:schemeClr val="tx1"/>
                </a:solidFill>
                <a:latin typeface="Verdana" pitchFamily="34" charset="0"/>
              </a:defRPr>
            </a:lvl8pPr>
            <a:lvl9pPr marL="3886200" indent="-228600" eaLnBrk="0" hangingPunct="0">
              <a:defRPr sz="2000">
                <a:solidFill>
                  <a:schemeClr val="tx1"/>
                </a:solidFill>
                <a:latin typeface="Verdana" pitchFamily="34" charset="0"/>
              </a:defRPr>
            </a:lvl9pPr>
          </a:lstStyle>
          <a:p>
            <a:pPr>
              <a:spcBef>
                <a:spcPct val="50000"/>
              </a:spcBef>
            </a:pPr>
            <a:r>
              <a:rPr lang="ru-RU" altLang="ru-RU" sz="2400" b="1" dirty="0" smtClean="0">
                <a:solidFill>
                  <a:srgbClr val="D30000"/>
                </a:solidFill>
                <a:latin typeface="Candara" pitchFamily="34" charset="0"/>
              </a:rPr>
              <a:t>Положения, вступающие в противоречия </a:t>
            </a:r>
            <a:r>
              <a:rPr lang="ru-RU" altLang="ru-RU" sz="2400" b="1" dirty="0">
                <a:solidFill>
                  <a:srgbClr val="D30000"/>
                </a:solidFill>
                <a:latin typeface="Candara" pitchFamily="34" charset="0"/>
              </a:rPr>
              <a:t>с другими положениями </a:t>
            </a:r>
            <a:r>
              <a:rPr lang="ru-RU" altLang="ru-RU" sz="2400" b="1" dirty="0" smtClean="0">
                <a:solidFill>
                  <a:srgbClr val="D30000"/>
                </a:solidFill>
                <a:latin typeface="Candara" pitchFamily="34" charset="0"/>
              </a:rPr>
              <a:t>законопроекта </a:t>
            </a:r>
            <a:r>
              <a:rPr lang="ru-RU" altLang="ru-RU" sz="2400" b="1" i="1" dirty="0" smtClean="0">
                <a:solidFill>
                  <a:srgbClr val="D30000"/>
                </a:solidFill>
                <a:latin typeface="Candara" pitchFamily="34" charset="0"/>
              </a:rPr>
              <a:t>(продолжение)</a:t>
            </a:r>
            <a:endParaRPr lang="ru-RU" altLang="ru-RU" sz="2400" b="1" i="1" dirty="0">
              <a:solidFill>
                <a:srgbClr val="D30000"/>
              </a:solidFill>
              <a:latin typeface="Candara" pitchFamily="34" charset="0"/>
            </a:endParaRPr>
          </a:p>
        </p:txBody>
      </p:sp>
      <p:sp>
        <p:nvSpPr>
          <p:cNvPr id="17" name="TextBox 16"/>
          <p:cNvSpPr txBox="1"/>
          <p:nvPr/>
        </p:nvSpPr>
        <p:spPr>
          <a:xfrm>
            <a:off x="525642" y="1296936"/>
            <a:ext cx="11274471" cy="5640006"/>
          </a:xfrm>
          <a:prstGeom prst="rect">
            <a:avLst/>
          </a:prstGeom>
          <a:noFill/>
        </p:spPr>
        <p:txBody>
          <a:bodyPr wrap="square" rtlCol="0">
            <a:spAutoFit/>
          </a:bodyPr>
          <a:lstStyle/>
          <a:p>
            <a:r>
              <a:rPr lang="ru-RU" sz="1400" dirty="0" smtClean="0">
                <a:latin typeface="Trebuchet MS" panose="020B0603020202020204" pitchFamily="34" charset="0"/>
              </a:rPr>
              <a:t>4. </a:t>
            </a:r>
            <a:r>
              <a:rPr lang="ru-RU" sz="1400" dirty="0">
                <a:latin typeface="Trebuchet MS" panose="020B0603020202020204" pitchFamily="34" charset="0"/>
              </a:rPr>
              <a:t>Р</a:t>
            </a:r>
            <a:r>
              <a:rPr lang="ru-RU" sz="1400" dirty="0" smtClean="0">
                <a:latin typeface="Trebuchet MS" panose="020B0603020202020204" pitchFamily="34" charset="0"/>
              </a:rPr>
              <a:t>азмер </a:t>
            </a:r>
            <a:r>
              <a:rPr lang="ru-RU" sz="1400" dirty="0">
                <a:latin typeface="Trebuchet MS" panose="020B0603020202020204" pitchFamily="34" charset="0"/>
              </a:rPr>
              <a:t>компенсации части затрат на эксплуатацию транспортного средства для совместных поездок прямо пропорционален количеству людей, находящихся в транспортном средстве. При этом в момент размещения предложения об осуществлении совместной поездки известно лишь количество мест в транспортном средстве, одно из которых будет занято исполнителем совместной поездке. Транспортное средство категории М1, которое может участвовать в осуществлении совместной поездки имеют, помимо места водителя, не более восьми мест для сидения. Таким образом, при расчете размера компенсации части затрат участник совместной поездки должен быть проинформирован, что размер компенсации части затрат окончательно будет определен в конце поездки. В связи с этим, участник совместной поездки должен быть проинформирован о максимально возможном размере компенсации части затрат на эксплуатацию транспортного средства для совместных поездок – в том случае, когда он является единственным участником, т.е. его размер компенсации части затрат составит половину затрат.</a:t>
            </a:r>
          </a:p>
          <a:p>
            <a:r>
              <a:rPr lang="ru-RU" sz="1400" dirty="0" smtClean="0">
                <a:solidFill>
                  <a:srgbClr val="FF0000"/>
                </a:solidFill>
                <a:latin typeface="Trebuchet MS" panose="020B0603020202020204" pitchFamily="34" charset="0"/>
              </a:rPr>
              <a:t>Логичным </a:t>
            </a:r>
            <a:r>
              <a:rPr lang="ru-RU" sz="1400" dirty="0">
                <a:solidFill>
                  <a:srgbClr val="FF0000"/>
                </a:solidFill>
                <a:latin typeface="Trebuchet MS" panose="020B0603020202020204" pitchFamily="34" charset="0"/>
              </a:rPr>
              <a:t>считаем возложить обязанность по расчету размера компенсации части затрат на эксплуатацию транспортного средства для совместных поездок на организатора совместных поездок.</a:t>
            </a:r>
          </a:p>
          <a:p>
            <a:endParaRPr lang="ru-RU" sz="1400" dirty="0" smtClean="0">
              <a:solidFill>
                <a:srgbClr val="FF0000"/>
              </a:solidFill>
              <a:latin typeface="Trebuchet MS" panose="020B0603020202020204" pitchFamily="34" charset="0"/>
            </a:endParaRPr>
          </a:p>
          <a:p>
            <a:r>
              <a:rPr lang="ru-RU" sz="1400" dirty="0" smtClean="0">
                <a:latin typeface="Trebuchet MS" panose="020B0603020202020204" pitchFamily="34" charset="0"/>
              </a:rPr>
              <a:t>5. </a:t>
            </a:r>
            <a:r>
              <a:rPr lang="ru-RU" sz="1400" dirty="0">
                <a:latin typeface="Trebuchet MS" panose="020B0603020202020204" pitchFamily="34" charset="0"/>
              </a:rPr>
              <a:t>Статья 7 Проекта закона описывает порядок заключения договора об оказании услуг по организации совместных поездок. Между тем, статья не содержит сведений, с кем организатор совместных поездок заключает указанный договор и на каких условиях – возмездный указанный договор или безвозмездный.</a:t>
            </a:r>
          </a:p>
          <a:p>
            <a:r>
              <a:rPr lang="ru-RU" sz="1400" dirty="0" smtClean="0">
                <a:solidFill>
                  <a:srgbClr val="FF0000"/>
                </a:solidFill>
                <a:latin typeface="Trebuchet MS" panose="020B0603020202020204" pitchFamily="34" charset="0"/>
              </a:rPr>
              <a:t>Считаем</a:t>
            </a:r>
            <a:r>
              <a:rPr lang="ru-RU" sz="1400" dirty="0">
                <a:solidFill>
                  <a:srgbClr val="FF0000"/>
                </a:solidFill>
                <a:latin typeface="Trebuchet MS" panose="020B0603020202020204" pitchFamily="34" charset="0"/>
              </a:rPr>
              <a:t>, что договор должен быть возмездным и заключаться не только с  исполнителями совместной поездки, но и с участниками совместной поездки.</a:t>
            </a:r>
          </a:p>
          <a:p>
            <a:r>
              <a:rPr lang="ru-RU" sz="1400" dirty="0" smtClean="0">
                <a:latin typeface="Trebuchet MS" panose="020B0603020202020204" pitchFamily="34" charset="0"/>
              </a:rPr>
              <a:t>Кроме </a:t>
            </a:r>
            <a:r>
              <a:rPr lang="ru-RU" sz="1400" dirty="0">
                <a:latin typeface="Trebuchet MS" panose="020B0603020202020204" pitchFamily="34" charset="0"/>
              </a:rPr>
              <a:t>того, считаем необходимым </a:t>
            </a:r>
            <a:r>
              <a:rPr lang="ru-RU" sz="1400" dirty="0">
                <a:solidFill>
                  <a:srgbClr val="FF0000"/>
                </a:solidFill>
                <a:latin typeface="Trebuchet MS" panose="020B0603020202020204" pitchFamily="34" charset="0"/>
              </a:rPr>
              <a:t>возложить на организатора совместных поездок обязанностей налогового агента по исчислению, удержанию и перечислению в бюджетную систему налогов от доходов, полученных исполнителями совместных поездок в качестве компенсации части затрат на эксплуатацию транспортного средства для совместных поездок.</a:t>
            </a:r>
          </a:p>
          <a:p>
            <a:endParaRPr lang="ru-RU" sz="1400" dirty="0">
              <a:solidFill>
                <a:srgbClr val="FF0000"/>
              </a:solidFill>
              <a:latin typeface="Trebuchet MS" panose="020B0603020202020204" pitchFamily="34" charset="0"/>
            </a:endParaRPr>
          </a:p>
          <a:p>
            <a:pPr marL="342900" indent="-342900">
              <a:buAutoNum type="arabicPeriod"/>
            </a:pPr>
            <a:endParaRPr lang="ru-RU" sz="1400" dirty="0">
              <a:solidFill>
                <a:srgbClr val="FF0000"/>
              </a:solidFill>
              <a:latin typeface="Trebuchet MS" panose="020B0603020202020204" pitchFamily="34" charset="0"/>
            </a:endParaRPr>
          </a:p>
          <a:p>
            <a:endParaRPr lang="ru-RU" sz="1400" dirty="0" smtClean="0">
              <a:solidFill>
                <a:srgbClr val="D30000"/>
              </a:solidFill>
              <a:latin typeface="Trebuchet MS" panose="020B0603020202020204" pitchFamily="34" charset="0"/>
            </a:endParaRPr>
          </a:p>
          <a:p>
            <a:pPr marL="342900" indent="-342900">
              <a:buAutoNum type="arabicPeriod"/>
            </a:pPr>
            <a:endParaRPr lang="ru-RU" sz="1400" dirty="0">
              <a:latin typeface="Trebuchet MS" panose="020B0603020202020204" pitchFamily="34" charset="0"/>
            </a:endParaRPr>
          </a:p>
          <a:p>
            <a:endParaRPr lang="ru-RU" sz="1400" dirty="0" smtClean="0">
              <a:solidFill>
                <a:srgbClr val="D30000"/>
              </a:solidFill>
              <a:latin typeface="Trebuchet MS" panose="020B0603020202020204" pitchFamily="34" charset="0"/>
            </a:endParaRPr>
          </a:p>
          <a:p>
            <a:endParaRPr lang="ru-RU" sz="1400" dirty="0" smtClean="0">
              <a:solidFill>
                <a:srgbClr val="D30000"/>
              </a:solidFill>
              <a:latin typeface="Trebuchet MS" panose="020B0603020202020204" pitchFamily="34" charset="0"/>
            </a:endParaRPr>
          </a:p>
        </p:txBody>
      </p:sp>
      <p:pic>
        <p:nvPicPr>
          <p:cNvPr id="6" name="Picture 3" descr="C:\Users\user\Desktop\РАСЧЕТ ТАРИФА АВ\Предложения САПС по 34 статье\Эмблема САПС.png"/>
          <p:cNvPicPr>
            <a:picLocks noChangeAspect="1" noChangeArrowheads="1"/>
          </p:cNvPicPr>
          <p:nvPr/>
        </p:nvPicPr>
        <p:blipFill rotWithShape="1">
          <a:blip r:embed="rId2">
            <a:extLst>
              <a:ext uri="{28A0092B-C50C-407E-A947-70E740481C1C}">
                <a14:useLocalDpi xmlns:a14="http://schemas.microsoft.com/office/drawing/2010/main" val="0"/>
              </a:ext>
            </a:extLst>
          </a:blip>
          <a:srcRect t="7871" r="2728" b="16600"/>
          <a:stretch/>
        </p:blipFill>
        <p:spPr bwMode="auto">
          <a:xfrm>
            <a:off x="9928224" y="43999"/>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1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130123" y="6351308"/>
            <a:ext cx="747423" cy="420247"/>
          </a:xfrm>
        </p:spPr>
        <p:txBody>
          <a:bodyPr/>
          <a:lstStyle/>
          <a:p>
            <a:fld id="{69049324-C2E0-4BAE-B6A3-FCF22BA876B1}" type="slidenum">
              <a:rPr lang="ru-RU" sz="1600" b="1" smtClean="0">
                <a:solidFill>
                  <a:srgbClr val="D30000"/>
                </a:solidFill>
              </a:rPr>
              <a:pPr/>
              <a:t>7</a:t>
            </a:fld>
            <a:endParaRPr lang="ru-RU" sz="1600" b="1" dirty="0">
              <a:solidFill>
                <a:srgbClr val="D30000"/>
              </a:solidFill>
            </a:endParaRPr>
          </a:p>
        </p:txBody>
      </p:sp>
      <p:sp>
        <p:nvSpPr>
          <p:cNvPr id="11" name="Text Box 5"/>
          <p:cNvSpPr txBox="1">
            <a:spLocks noChangeArrowheads="1"/>
          </p:cNvSpPr>
          <p:nvPr/>
        </p:nvSpPr>
        <p:spPr bwMode="auto">
          <a:xfrm>
            <a:off x="482234" y="396307"/>
            <a:ext cx="8482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Verdana" pitchFamily="34" charset="0"/>
              </a:defRPr>
            </a:lvl1pPr>
            <a:lvl2pPr marL="742950" indent="-285750">
              <a:defRPr sz="2600">
                <a:solidFill>
                  <a:schemeClr val="tx1"/>
                </a:solidFill>
                <a:latin typeface="Verdana" pitchFamily="34" charset="0"/>
              </a:defRPr>
            </a:lvl2pPr>
            <a:lvl3pPr marL="1143000" indent="-228600">
              <a:defRPr sz="23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hangingPunct="0">
              <a:defRPr sz="2000">
                <a:solidFill>
                  <a:schemeClr val="tx1"/>
                </a:solidFill>
                <a:latin typeface="Verdana" pitchFamily="34" charset="0"/>
              </a:defRPr>
            </a:lvl6pPr>
            <a:lvl7pPr marL="2971800" indent="-228600" eaLnBrk="0" hangingPunct="0">
              <a:defRPr sz="2000">
                <a:solidFill>
                  <a:schemeClr val="tx1"/>
                </a:solidFill>
                <a:latin typeface="Verdana" pitchFamily="34" charset="0"/>
              </a:defRPr>
            </a:lvl7pPr>
            <a:lvl8pPr marL="3429000" indent="-228600" eaLnBrk="0" hangingPunct="0">
              <a:defRPr sz="2000">
                <a:solidFill>
                  <a:schemeClr val="tx1"/>
                </a:solidFill>
                <a:latin typeface="Verdana" pitchFamily="34" charset="0"/>
              </a:defRPr>
            </a:lvl8pPr>
            <a:lvl9pPr marL="3886200" indent="-228600" eaLnBrk="0" hangingPunct="0">
              <a:defRPr sz="2000">
                <a:solidFill>
                  <a:schemeClr val="tx1"/>
                </a:solidFill>
                <a:latin typeface="Verdana" pitchFamily="34" charset="0"/>
              </a:defRPr>
            </a:lvl9pPr>
          </a:lstStyle>
          <a:p>
            <a:pPr>
              <a:spcBef>
                <a:spcPct val="50000"/>
              </a:spcBef>
            </a:pPr>
            <a:r>
              <a:rPr lang="ru-RU" altLang="ru-RU" sz="2400" b="1" dirty="0">
                <a:solidFill>
                  <a:srgbClr val="D30000"/>
                </a:solidFill>
                <a:latin typeface="Candara" pitchFamily="34" charset="0"/>
              </a:rPr>
              <a:t>Положения, вызывающие неоднозначное толкование</a:t>
            </a:r>
          </a:p>
        </p:txBody>
      </p:sp>
      <p:sp>
        <p:nvSpPr>
          <p:cNvPr id="17" name="TextBox 16"/>
          <p:cNvSpPr txBox="1"/>
          <p:nvPr/>
        </p:nvSpPr>
        <p:spPr>
          <a:xfrm>
            <a:off x="525642" y="1296936"/>
            <a:ext cx="11274471" cy="2954655"/>
          </a:xfrm>
          <a:prstGeom prst="rect">
            <a:avLst/>
          </a:prstGeom>
          <a:noFill/>
        </p:spPr>
        <p:txBody>
          <a:bodyPr wrap="square" rtlCol="0">
            <a:spAutoFit/>
          </a:bodyPr>
          <a:lstStyle/>
          <a:p>
            <a:r>
              <a:rPr lang="ru-RU" sz="1400" dirty="0" smtClean="0">
                <a:latin typeface="Trebuchet MS" panose="020B0603020202020204" pitchFamily="34" charset="0"/>
              </a:rPr>
              <a:t>1. </a:t>
            </a:r>
            <a:r>
              <a:rPr lang="ru-RU" sz="1400" dirty="0">
                <a:latin typeface="Trebuchet MS" panose="020B0603020202020204" pitchFamily="34" charset="0"/>
              </a:rPr>
              <a:t>О</a:t>
            </a:r>
            <a:r>
              <a:rPr lang="ru-RU" sz="1400" dirty="0" smtClean="0">
                <a:latin typeface="Trebuchet MS" panose="020B0603020202020204" pitchFamily="34" charset="0"/>
              </a:rPr>
              <a:t>бращаем </a:t>
            </a:r>
            <a:r>
              <a:rPr lang="ru-RU" sz="1400" dirty="0">
                <a:latin typeface="Trebuchet MS" panose="020B0603020202020204" pitchFamily="34" charset="0"/>
              </a:rPr>
              <a:t>внимание на несоответствие терминологии, применяемой в Проекте закона и представленном к пояснительной записке Перечне нормативных правовых актов Президента Российской Федерации, Правительства, федеральных органов исполнительной власти, подлежащих признанию утратившими силу, приостановлению, изменению или принятию в связи с принятием проекта федерального закона «Об организации совместных поездок физических лиц на автомобильном транспорте и о внесении изменений в отдельные законодательные акты Российской Федерации» - согласно Перечня предлагается издать постановление </a:t>
            </a:r>
            <a:r>
              <a:rPr lang="ru-RU" sz="1400" dirty="0" smtClean="0">
                <a:latin typeface="Trebuchet MS" panose="020B0603020202020204" pitchFamily="34" charset="0"/>
              </a:rPr>
              <a:t>Правительства </a:t>
            </a:r>
            <a:r>
              <a:rPr lang="ru-RU" sz="1400" dirty="0">
                <a:latin typeface="Trebuchet MS" panose="020B0603020202020204" pitchFamily="34" charset="0"/>
              </a:rPr>
              <a:t>Российской Федерации «Об утверждении типовой формы соглашения об информационном взаимодействии </a:t>
            </a:r>
            <a:r>
              <a:rPr lang="ru-RU" sz="1400" u="sng" dirty="0">
                <a:latin typeface="Trebuchet MS" panose="020B0603020202020204" pitchFamily="34" charset="0"/>
              </a:rPr>
              <a:t>владельца агрегатора информации</a:t>
            </a:r>
            <a:r>
              <a:rPr lang="ru-RU" sz="1400" dirty="0">
                <a:latin typeface="Trebuchet MS" panose="020B0603020202020204" pitchFamily="34" charset="0"/>
              </a:rPr>
              <a:t> о перевозке с уполномоченным федеральным органом исполнительной власти, предусматривающего обмен информацией в целях выполнения требований в отношении </a:t>
            </a:r>
            <a:r>
              <a:rPr lang="ru-RU" sz="1400" u="sng" dirty="0">
                <a:latin typeface="Trebuchet MS" panose="020B0603020202020204" pitchFamily="34" charset="0"/>
              </a:rPr>
              <a:t>проверки фрахтовщиков</a:t>
            </a:r>
            <a:r>
              <a:rPr lang="ru-RU" sz="1400" dirty="0">
                <a:latin typeface="Trebuchet MS" panose="020B0603020202020204" pitchFamily="34" charset="0"/>
              </a:rPr>
              <a:t>».</a:t>
            </a:r>
          </a:p>
          <a:p>
            <a:r>
              <a:rPr lang="ru-RU" sz="1400" dirty="0" smtClean="0">
                <a:latin typeface="Trebuchet MS" panose="020B0603020202020204" pitchFamily="34" charset="0"/>
              </a:rPr>
              <a:t>Если </a:t>
            </a:r>
            <a:r>
              <a:rPr lang="ru-RU" sz="1400" dirty="0">
                <a:latin typeface="Trebuchet MS" panose="020B0603020202020204" pitchFamily="34" charset="0"/>
              </a:rPr>
              <a:t>автор законопроекта приравнивает совместную поездку физических лиц с перевозкой по заказу или перевозкой легковым такси, то принятие данного Проекта закона вообще теряет всякий смысл, т.к. уже урегулировано действующим законодательством.</a:t>
            </a:r>
          </a:p>
          <a:p>
            <a:r>
              <a:rPr lang="ru-RU" sz="1400" dirty="0" smtClean="0">
                <a:latin typeface="Trebuchet MS" panose="020B0603020202020204" pitchFamily="34" charset="0"/>
              </a:rPr>
              <a:t> </a:t>
            </a:r>
            <a:endParaRPr lang="ru-RU" sz="1600" dirty="0">
              <a:latin typeface="Trebuchet MS" panose="020B0603020202020204" pitchFamily="34" charset="0"/>
            </a:endParaRPr>
          </a:p>
          <a:p>
            <a:endParaRPr lang="ru-RU" sz="1600" dirty="0" smtClean="0">
              <a:solidFill>
                <a:srgbClr val="D30000"/>
              </a:solidFill>
              <a:latin typeface="Trebuchet MS" panose="020B0603020202020204" pitchFamily="34" charset="0"/>
            </a:endParaRPr>
          </a:p>
          <a:p>
            <a:endParaRPr lang="ru-RU" sz="1600" dirty="0" smtClean="0">
              <a:solidFill>
                <a:srgbClr val="D30000"/>
              </a:solidFill>
              <a:latin typeface="Trebuchet MS" panose="020B0603020202020204" pitchFamily="34" charset="0"/>
            </a:endParaRPr>
          </a:p>
        </p:txBody>
      </p:sp>
      <p:pic>
        <p:nvPicPr>
          <p:cNvPr id="6" name="Picture 3" descr="C:\Users\user\Desktop\РАСЧЕТ ТАРИФА АВ\Предложения САПС по 34 статье\Эмблема САПС.png"/>
          <p:cNvPicPr>
            <a:picLocks noChangeAspect="1" noChangeArrowheads="1"/>
          </p:cNvPicPr>
          <p:nvPr/>
        </p:nvPicPr>
        <p:blipFill rotWithShape="1">
          <a:blip r:embed="rId2">
            <a:extLst>
              <a:ext uri="{28A0092B-C50C-407E-A947-70E740481C1C}">
                <a14:useLocalDpi xmlns:a14="http://schemas.microsoft.com/office/drawing/2010/main" val="0"/>
              </a:ext>
            </a:extLst>
          </a:blip>
          <a:srcRect t="7871" r="2728" b="16600"/>
          <a:stretch/>
        </p:blipFill>
        <p:spPr bwMode="auto">
          <a:xfrm>
            <a:off x="9928224" y="43999"/>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41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130123" y="6351308"/>
            <a:ext cx="747423" cy="420247"/>
          </a:xfrm>
        </p:spPr>
        <p:txBody>
          <a:bodyPr/>
          <a:lstStyle/>
          <a:p>
            <a:fld id="{69049324-C2E0-4BAE-B6A3-FCF22BA876B1}" type="slidenum">
              <a:rPr lang="ru-RU" sz="1600" b="1" smtClean="0">
                <a:solidFill>
                  <a:srgbClr val="D30000"/>
                </a:solidFill>
              </a:rPr>
              <a:pPr/>
              <a:t>8</a:t>
            </a:fld>
            <a:endParaRPr lang="ru-RU" sz="1600" b="1" dirty="0">
              <a:solidFill>
                <a:srgbClr val="D30000"/>
              </a:solidFill>
            </a:endParaRPr>
          </a:p>
        </p:txBody>
      </p:sp>
      <p:sp>
        <p:nvSpPr>
          <p:cNvPr id="11" name="Text Box 5"/>
          <p:cNvSpPr txBox="1">
            <a:spLocks noChangeArrowheads="1"/>
          </p:cNvSpPr>
          <p:nvPr/>
        </p:nvSpPr>
        <p:spPr bwMode="auto">
          <a:xfrm>
            <a:off x="482234" y="396307"/>
            <a:ext cx="84822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Verdana" pitchFamily="34" charset="0"/>
              </a:defRPr>
            </a:lvl1pPr>
            <a:lvl2pPr marL="742950" indent="-285750">
              <a:defRPr sz="2600">
                <a:solidFill>
                  <a:schemeClr val="tx1"/>
                </a:solidFill>
                <a:latin typeface="Verdana" pitchFamily="34" charset="0"/>
              </a:defRPr>
            </a:lvl2pPr>
            <a:lvl3pPr marL="1143000" indent="-228600">
              <a:defRPr sz="23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hangingPunct="0">
              <a:defRPr sz="2000">
                <a:solidFill>
                  <a:schemeClr val="tx1"/>
                </a:solidFill>
                <a:latin typeface="Verdana" pitchFamily="34" charset="0"/>
              </a:defRPr>
            </a:lvl6pPr>
            <a:lvl7pPr marL="2971800" indent="-228600" eaLnBrk="0" hangingPunct="0">
              <a:defRPr sz="2000">
                <a:solidFill>
                  <a:schemeClr val="tx1"/>
                </a:solidFill>
                <a:latin typeface="Verdana" pitchFamily="34" charset="0"/>
              </a:defRPr>
            </a:lvl7pPr>
            <a:lvl8pPr marL="3429000" indent="-228600" eaLnBrk="0" hangingPunct="0">
              <a:defRPr sz="2000">
                <a:solidFill>
                  <a:schemeClr val="tx1"/>
                </a:solidFill>
                <a:latin typeface="Verdana" pitchFamily="34" charset="0"/>
              </a:defRPr>
            </a:lvl8pPr>
            <a:lvl9pPr marL="3886200" indent="-228600" eaLnBrk="0" hangingPunct="0">
              <a:defRPr sz="2000">
                <a:solidFill>
                  <a:schemeClr val="tx1"/>
                </a:solidFill>
                <a:latin typeface="Verdana" pitchFamily="34" charset="0"/>
              </a:defRPr>
            </a:lvl9pPr>
          </a:lstStyle>
          <a:p>
            <a:pPr>
              <a:spcBef>
                <a:spcPct val="50000"/>
              </a:spcBef>
            </a:pPr>
            <a:r>
              <a:rPr lang="ru-RU" altLang="ru-RU" sz="2400" b="1" dirty="0">
                <a:solidFill>
                  <a:srgbClr val="D30000"/>
                </a:solidFill>
                <a:latin typeface="Candara" pitchFamily="34" charset="0"/>
              </a:rPr>
              <a:t>Неурегулированные проектом ряд важных вопросов, требующих нормативно-правового регулирования</a:t>
            </a:r>
          </a:p>
        </p:txBody>
      </p:sp>
      <p:sp>
        <p:nvSpPr>
          <p:cNvPr id="17" name="TextBox 16"/>
          <p:cNvSpPr txBox="1"/>
          <p:nvPr/>
        </p:nvSpPr>
        <p:spPr>
          <a:xfrm>
            <a:off x="525642" y="1296936"/>
            <a:ext cx="11274471" cy="6463308"/>
          </a:xfrm>
          <a:prstGeom prst="rect">
            <a:avLst/>
          </a:prstGeom>
          <a:noFill/>
        </p:spPr>
        <p:txBody>
          <a:bodyPr wrap="square" rtlCol="0">
            <a:spAutoFit/>
          </a:bodyPr>
          <a:lstStyle/>
          <a:p>
            <a:r>
              <a:rPr lang="ru-RU" sz="1400" dirty="0" smtClean="0">
                <a:latin typeface="Trebuchet MS" panose="020B0603020202020204" pitchFamily="34" charset="0"/>
              </a:rPr>
              <a:t>1</a:t>
            </a:r>
            <a:r>
              <a:rPr lang="ru-RU" sz="1400" dirty="0">
                <a:latin typeface="Trebuchet MS" panose="020B0603020202020204" pitchFamily="34" charset="0"/>
              </a:rPr>
              <a:t>. Подпункт «б» пункта 2 статьи 4 Проекта закона утверждает, что порядок расчета размера компенсации части затрат на эксплуатацию транспортного средства для совместных поездок устанавливается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транспорта. Между тем, подготовка указанного нормативно-правового акта согласно Перечню нормативных правовых актов Президента Российской Федерации, Правительства, федеральных органов исполнительной власти, подлежащих признанию утратившими силу, приостановлению, изменению или принятию в связи с принятием проекта федерального закона «Об организации совместных поездок физических лиц на автомобильном транспорте и о внесении изменений в отдельные законодательные акты Российской Федерации» предусмотрена в течение 6 месяцев с дня официального опубликования федерального закона.</a:t>
            </a:r>
          </a:p>
          <a:p>
            <a:r>
              <a:rPr lang="ru-RU" sz="1400" dirty="0" smtClean="0">
                <a:latin typeface="Trebuchet MS" panose="020B0603020202020204" pitchFamily="34" charset="0"/>
              </a:rPr>
              <a:t>Считаем </a:t>
            </a:r>
            <a:r>
              <a:rPr lang="ru-RU" sz="1400" dirty="0">
                <a:latin typeface="Trebuchet MS" panose="020B0603020202020204" pitchFamily="34" charset="0"/>
              </a:rPr>
              <a:t>необходимым представить проект указанного нормативно-правового акта до принятия Проекта закона</a:t>
            </a:r>
            <a:r>
              <a:rPr lang="ru-RU" sz="1400" dirty="0" smtClean="0">
                <a:latin typeface="Trebuchet MS" panose="020B0603020202020204" pitchFamily="34" charset="0"/>
              </a:rPr>
              <a:t>.</a:t>
            </a:r>
          </a:p>
          <a:p>
            <a:endParaRPr lang="ru-RU" sz="1400" dirty="0">
              <a:latin typeface="Trebuchet MS" panose="020B0603020202020204" pitchFamily="34" charset="0"/>
            </a:endParaRPr>
          </a:p>
          <a:p>
            <a:r>
              <a:rPr lang="ru-RU" sz="1400" dirty="0" smtClean="0">
                <a:latin typeface="Trebuchet MS" panose="020B0603020202020204" pitchFamily="34" charset="0"/>
              </a:rPr>
              <a:t>2</a:t>
            </a:r>
            <a:r>
              <a:rPr lang="ru-RU" sz="1400" dirty="0">
                <a:latin typeface="Trebuchet MS" panose="020B0603020202020204" pitchFamily="34" charset="0"/>
              </a:rPr>
              <a:t>. Пункт 5 статьи 4 Проекта закона предусматривает создание учетных записей только после </a:t>
            </a:r>
            <a:r>
              <a:rPr lang="ru-RU" sz="1400" dirty="0" smtClean="0">
                <a:latin typeface="Trebuchet MS" panose="020B0603020202020204" pitchFamily="34" charset="0"/>
              </a:rPr>
              <a:t>идентификации </a:t>
            </a:r>
            <a:r>
              <a:rPr lang="ru-RU" sz="1400" dirty="0">
                <a:latin typeface="Trebuchet MS" panose="020B0603020202020204" pitchFamily="34" charset="0"/>
              </a:rPr>
              <a:t>исполнителей совместных поездок. Между тем, учитывая постоянно появляющуюся в СМИ информацию о происшествиях и преступлениях, возникших при осуществлении совместных поездок, в целях обеспечения безопасности граждан, считаем необходимым осуществлять идентификацию не только исполнителей, но и всех участников совместных поездок.</a:t>
            </a:r>
          </a:p>
          <a:p>
            <a:r>
              <a:rPr lang="ru-RU" sz="1400" dirty="0" smtClean="0">
                <a:solidFill>
                  <a:srgbClr val="FF0000"/>
                </a:solidFill>
                <a:latin typeface="Trebuchet MS" panose="020B0603020202020204" pitchFamily="34" charset="0"/>
              </a:rPr>
              <a:t>Для </a:t>
            </a:r>
            <a:r>
              <a:rPr lang="ru-RU" sz="1400" dirty="0">
                <a:solidFill>
                  <a:srgbClr val="FF0000"/>
                </a:solidFill>
                <a:latin typeface="Trebuchet MS" panose="020B0603020202020204" pitchFamily="34" charset="0"/>
              </a:rPr>
              <a:t>упрощения процедуры идентификации предлагаем предусмотреть возможность идентификации с использованием учетной записи Единого портал государственных услуг и функций (</a:t>
            </a:r>
            <a:r>
              <a:rPr lang="ru-RU" sz="1400" dirty="0" err="1">
                <a:solidFill>
                  <a:srgbClr val="FF0000"/>
                </a:solidFill>
                <a:latin typeface="Trebuchet MS" panose="020B0603020202020204" pitchFamily="34" charset="0"/>
              </a:rPr>
              <a:t>Госуслуги</a:t>
            </a:r>
            <a:r>
              <a:rPr lang="ru-RU" sz="1400" dirty="0">
                <a:solidFill>
                  <a:srgbClr val="FF0000"/>
                </a:solidFill>
                <a:latin typeface="Trebuchet MS" panose="020B0603020202020204" pitchFamily="34" charset="0"/>
              </a:rPr>
              <a:t>).</a:t>
            </a:r>
          </a:p>
          <a:p>
            <a:endParaRPr lang="ru-RU" sz="1400" dirty="0" smtClean="0">
              <a:latin typeface="Trebuchet MS" panose="020B0603020202020204" pitchFamily="34" charset="0"/>
            </a:endParaRPr>
          </a:p>
          <a:p>
            <a:r>
              <a:rPr lang="ru-RU" sz="1400" dirty="0" smtClean="0">
                <a:latin typeface="Trebuchet MS" panose="020B0603020202020204" pitchFamily="34" charset="0"/>
              </a:rPr>
              <a:t>3. Проект закона не содержит запрета на размещение предложений о совместных поездках вне ресурсов организаторов совместных поездок.</a:t>
            </a:r>
          </a:p>
          <a:p>
            <a:r>
              <a:rPr lang="ru-RU" sz="1400" dirty="0">
                <a:latin typeface="Trebuchet MS" panose="020B0603020202020204" pitchFamily="34" charset="0"/>
              </a:rPr>
              <a:t>Представленному тексту статьи 8 Проекта закона предлагаем присвоить часть 1, а также добавить часть 2 в следующей редакции: </a:t>
            </a:r>
          </a:p>
          <a:p>
            <a:r>
              <a:rPr lang="ru-RU" sz="1400" i="1" dirty="0">
                <a:solidFill>
                  <a:srgbClr val="FF0000"/>
                </a:solidFill>
                <a:latin typeface="Trebuchet MS" panose="020B0603020202020204" pitchFamily="34" charset="0"/>
              </a:rPr>
              <a:t>«2. Запрещается размещение предложений об осуществлении совместной поездки на информационных ресурсах, не получивших в установленном порядке право организации совместных поездок, либо лишенных такого права, а также заключение договоров использования части вместимости транспортного средства для совместных поездок вне информационных ресурсов, получивших в установленном порядке право организации совместных поездок.»</a:t>
            </a:r>
          </a:p>
          <a:p>
            <a:endParaRPr lang="ru-RU" sz="1400" dirty="0">
              <a:latin typeface="Trebuchet MS" panose="020B0603020202020204" pitchFamily="34" charset="0"/>
            </a:endParaRPr>
          </a:p>
          <a:p>
            <a:endParaRPr lang="ru-RU" sz="1600" dirty="0" smtClean="0">
              <a:solidFill>
                <a:srgbClr val="D30000"/>
              </a:solidFill>
              <a:latin typeface="Trebuchet MS" panose="020B0603020202020204" pitchFamily="34" charset="0"/>
            </a:endParaRPr>
          </a:p>
          <a:p>
            <a:pPr marL="342900" indent="-342900">
              <a:buAutoNum type="arabicPeriod"/>
            </a:pPr>
            <a:endParaRPr lang="ru-RU" sz="1600" dirty="0">
              <a:latin typeface="Trebuchet MS" panose="020B0603020202020204" pitchFamily="34" charset="0"/>
            </a:endParaRPr>
          </a:p>
          <a:p>
            <a:endParaRPr lang="ru-RU" sz="1600" dirty="0" smtClean="0">
              <a:solidFill>
                <a:srgbClr val="D30000"/>
              </a:solidFill>
              <a:latin typeface="Trebuchet MS" panose="020B0603020202020204" pitchFamily="34" charset="0"/>
            </a:endParaRPr>
          </a:p>
          <a:p>
            <a:endParaRPr lang="ru-RU" sz="1600" dirty="0" smtClean="0">
              <a:solidFill>
                <a:srgbClr val="D30000"/>
              </a:solidFill>
              <a:latin typeface="Trebuchet MS" panose="020B0603020202020204" pitchFamily="34" charset="0"/>
            </a:endParaRPr>
          </a:p>
        </p:txBody>
      </p:sp>
      <p:pic>
        <p:nvPicPr>
          <p:cNvPr id="6" name="Picture 3" descr="C:\Users\user\Desktop\РАСЧЕТ ТАРИФА АВ\Предложения САПС по 34 статье\Эмблема САПС.png"/>
          <p:cNvPicPr>
            <a:picLocks noChangeAspect="1" noChangeArrowheads="1"/>
          </p:cNvPicPr>
          <p:nvPr/>
        </p:nvPicPr>
        <p:blipFill rotWithShape="1">
          <a:blip r:embed="rId2">
            <a:extLst>
              <a:ext uri="{28A0092B-C50C-407E-A947-70E740481C1C}">
                <a14:useLocalDpi xmlns:a14="http://schemas.microsoft.com/office/drawing/2010/main" val="0"/>
              </a:ext>
            </a:extLst>
          </a:blip>
          <a:srcRect t="7871" r="2728" b="16600"/>
          <a:stretch/>
        </p:blipFill>
        <p:spPr bwMode="auto">
          <a:xfrm>
            <a:off x="9928224" y="43999"/>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49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130123" y="6351308"/>
            <a:ext cx="747423" cy="420247"/>
          </a:xfrm>
        </p:spPr>
        <p:txBody>
          <a:bodyPr/>
          <a:lstStyle/>
          <a:p>
            <a:fld id="{69049324-C2E0-4BAE-B6A3-FCF22BA876B1}" type="slidenum">
              <a:rPr lang="ru-RU" sz="1600" b="1" smtClean="0">
                <a:solidFill>
                  <a:srgbClr val="D30000"/>
                </a:solidFill>
              </a:rPr>
              <a:pPr/>
              <a:t>9</a:t>
            </a:fld>
            <a:endParaRPr lang="ru-RU" sz="1600" b="1" dirty="0">
              <a:solidFill>
                <a:srgbClr val="D30000"/>
              </a:solidFill>
            </a:endParaRPr>
          </a:p>
        </p:txBody>
      </p:sp>
      <p:sp>
        <p:nvSpPr>
          <p:cNvPr id="11" name="Text Box 5"/>
          <p:cNvSpPr txBox="1">
            <a:spLocks noChangeArrowheads="1"/>
          </p:cNvSpPr>
          <p:nvPr/>
        </p:nvSpPr>
        <p:spPr bwMode="auto">
          <a:xfrm>
            <a:off x="482234" y="396307"/>
            <a:ext cx="84822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Verdana" pitchFamily="34" charset="0"/>
              </a:defRPr>
            </a:lvl1pPr>
            <a:lvl2pPr marL="742950" indent="-285750">
              <a:defRPr sz="2600">
                <a:solidFill>
                  <a:schemeClr val="tx1"/>
                </a:solidFill>
                <a:latin typeface="Verdana" pitchFamily="34" charset="0"/>
              </a:defRPr>
            </a:lvl2pPr>
            <a:lvl3pPr marL="1143000" indent="-228600">
              <a:defRPr sz="23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hangingPunct="0">
              <a:defRPr sz="2000">
                <a:solidFill>
                  <a:schemeClr val="tx1"/>
                </a:solidFill>
                <a:latin typeface="Verdana" pitchFamily="34" charset="0"/>
              </a:defRPr>
            </a:lvl6pPr>
            <a:lvl7pPr marL="2971800" indent="-228600" eaLnBrk="0" hangingPunct="0">
              <a:defRPr sz="2000">
                <a:solidFill>
                  <a:schemeClr val="tx1"/>
                </a:solidFill>
                <a:latin typeface="Verdana" pitchFamily="34" charset="0"/>
              </a:defRPr>
            </a:lvl7pPr>
            <a:lvl8pPr marL="3429000" indent="-228600" eaLnBrk="0" hangingPunct="0">
              <a:defRPr sz="2000">
                <a:solidFill>
                  <a:schemeClr val="tx1"/>
                </a:solidFill>
                <a:latin typeface="Verdana" pitchFamily="34" charset="0"/>
              </a:defRPr>
            </a:lvl8pPr>
            <a:lvl9pPr marL="3886200" indent="-228600" eaLnBrk="0" hangingPunct="0">
              <a:defRPr sz="2000">
                <a:solidFill>
                  <a:schemeClr val="tx1"/>
                </a:solidFill>
                <a:latin typeface="Verdana" pitchFamily="34" charset="0"/>
              </a:defRPr>
            </a:lvl9pPr>
          </a:lstStyle>
          <a:p>
            <a:pPr>
              <a:spcBef>
                <a:spcPct val="50000"/>
              </a:spcBef>
            </a:pPr>
            <a:r>
              <a:rPr lang="ru-RU" altLang="ru-RU" sz="2400" b="1" dirty="0">
                <a:solidFill>
                  <a:srgbClr val="D30000"/>
                </a:solidFill>
                <a:latin typeface="Candara" pitchFamily="34" charset="0"/>
              </a:rPr>
              <a:t>Отсутствие ответственности за невыполнение требований закона</a:t>
            </a:r>
          </a:p>
        </p:txBody>
      </p:sp>
      <p:sp>
        <p:nvSpPr>
          <p:cNvPr id="17" name="TextBox 16"/>
          <p:cNvSpPr txBox="1"/>
          <p:nvPr/>
        </p:nvSpPr>
        <p:spPr>
          <a:xfrm>
            <a:off x="525642" y="1186574"/>
            <a:ext cx="11274471" cy="5493812"/>
          </a:xfrm>
          <a:prstGeom prst="rect">
            <a:avLst/>
          </a:prstGeom>
          <a:noFill/>
        </p:spPr>
        <p:txBody>
          <a:bodyPr wrap="square" rtlCol="0">
            <a:spAutoFit/>
          </a:bodyPr>
          <a:lstStyle/>
          <a:p>
            <a:r>
              <a:rPr lang="ru-RU" sz="1300" dirty="0">
                <a:latin typeface="Trebuchet MS" panose="020B0603020202020204" pitchFamily="34" charset="0"/>
              </a:rPr>
              <a:t>Существенным недостатком Проекта закона является отсутствие механизма привлечения к ответственности за его нарушение. В связи с этим, считаем необходимым дополнить законопроект статьей 10</a:t>
            </a:r>
            <a:r>
              <a:rPr lang="ru-RU" sz="1300" baseline="30000" dirty="0">
                <a:latin typeface="Trebuchet MS" panose="020B0603020202020204" pitchFamily="34" charset="0"/>
              </a:rPr>
              <a:t>1</a:t>
            </a:r>
            <a:r>
              <a:rPr lang="ru-RU" sz="1300" dirty="0">
                <a:latin typeface="Trebuchet MS" panose="020B0603020202020204" pitchFamily="34" charset="0"/>
              </a:rPr>
              <a:t> следующего содержания</a:t>
            </a:r>
            <a:r>
              <a:rPr lang="ru-RU" sz="1300" dirty="0" smtClean="0">
                <a:latin typeface="Trebuchet MS" panose="020B0603020202020204" pitchFamily="34" charset="0"/>
              </a:rPr>
              <a:t>:</a:t>
            </a:r>
          </a:p>
          <a:p>
            <a:endParaRPr lang="ru-RU" sz="1300" dirty="0">
              <a:latin typeface="Trebuchet MS" panose="020B0603020202020204" pitchFamily="34" charset="0"/>
            </a:endParaRPr>
          </a:p>
          <a:p>
            <a:r>
              <a:rPr lang="ru-RU" sz="1300" i="1" dirty="0">
                <a:solidFill>
                  <a:srgbClr val="FF0000"/>
                </a:solidFill>
                <a:latin typeface="Trebuchet MS" panose="020B0603020202020204" pitchFamily="34" charset="0"/>
              </a:rPr>
              <a:t>Статья 10</a:t>
            </a:r>
            <a:r>
              <a:rPr lang="ru-RU" sz="1300" i="1" baseline="30000" dirty="0">
                <a:solidFill>
                  <a:srgbClr val="FF0000"/>
                </a:solidFill>
                <a:latin typeface="Trebuchet MS" panose="020B0603020202020204" pitchFamily="34" charset="0"/>
              </a:rPr>
              <a:t>1</a:t>
            </a:r>
            <a:r>
              <a:rPr lang="ru-RU" sz="1300" i="1" dirty="0">
                <a:solidFill>
                  <a:srgbClr val="FF0000"/>
                </a:solidFill>
                <a:latin typeface="Trebuchet MS" panose="020B0603020202020204" pitchFamily="34" charset="0"/>
              </a:rPr>
              <a:t>. О внесении изменений в Кодекс Российской Федерации об административных правонарушениях</a:t>
            </a:r>
          </a:p>
          <a:p>
            <a:r>
              <a:rPr lang="ru-RU" sz="1300" i="1" dirty="0" smtClean="0">
                <a:solidFill>
                  <a:srgbClr val="FF0000"/>
                </a:solidFill>
                <a:latin typeface="Trebuchet MS" panose="020B0603020202020204" pitchFamily="34" charset="0"/>
              </a:rPr>
              <a:t>Внести </a:t>
            </a:r>
            <a:r>
              <a:rPr lang="ru-RU" sz="1300" i="1" dirty="0">
                <a:solidFill>
                  <a:srgbClr val="FF0000"/>
                </a:solidFill>
                <a:latin typeface="Trebuchet MS" panose="020B0603020202020204" pitchFamily="34" charset="0"/>
              </a:rPr>
              <a:t>в Кодекс Российской Федерации об административных правонарушениях следующие изменения:</a:t>
            </a:r>
          </a:p>
          <a:p>
            <a:r>
              <a:rPr lang="ru-RU" sz="1300" i="1" dirty="0">
                <a:solidFill>
                  <a:srgbClr val="FF0000"/>
                </a:solidFill>
                <a:latin typeface="Trebuchet MS" panose="020B0603020202020204" pitchFamily="34" charset="0"/>
              </a:rPr>
              <a:t>1) главу 11 дополнить статьей 11.34 следующего содержания:</a:t>
            </a:r>
          </a:p>
          <a:p>
            <a:r>
              <a:rPr lang="ru-RU" sz="1300" i="1" dirty="0" smtClean="0">
                <a:solidFill>
                  <a:srgbClr val="FF0000"/>
                </a:solidFill>
                <a:latin typeface="Trebuchet MS" panose="020B0603020202020204" pitchFamily="34" charset="0"/>
              </a:rPr>
              <a:t>"</a:t>
            </a:r>
            <a:r>
              <a:rPr lang="ru-RU" sz="1300" i="1" dirty="0">
                <a:solidFill>
                  <a:srgbClr val="FF0000"/>
                </a:solidFill>
                <a:latin typeface="Trebuchet MS" panose="020B0603020202020204" pitchFamily="34" charset="0"/>
              </a:rPr>
              <a:t>Статья 11.34. Нарушение порядка организации и осуществления совместной </a:t>
            </a:r>
            <a:r>
              <a:rPr lang="ru-RU" sz="1300" i="1" dirty="0" smtClean="0">
                <a:solidFill>
                  <a:srgbClr val="FF0000"/>
                </a:solidFill>
                <a:latin typeface="Trebuchet MS" panose="020B0603020202020204" pitchFamily="34" charset="0"/>
              </a:rPr>
              <a:t>поездки.</a:t>
            </a:r>
            <a:endParaRPr lang="ru-RU" sz="1300" i="1" dirty="0">
              <a:solidFill>
                <a:srgbClr val="FF0000"/>
              </a:solidFill>
              <a:latin typeface="Trebuchet MS" panose="020B0603020202020204" pitchFamily="34" charset="0"/>
            </a:endParaRPr>
          </a:p>
          <a:p>
            <a:r>
              <a:rPr lang="ru-RU" sz="1300" i="1" dirty="0" smtClean="0">
                <a:solidFill>
                  <a:srgbClr val="FF0000"/>
                </a:solidFill>
                <a:latin typeface="Trebuchet MS" panose="020B0603020202020204" pitchFamily="34" charset="0"/>
              </a:rPr>
              <a:t>1</a:t>
            </a:r>
            <a:r>
              <a:rPr lang="ru-RU" sz="1300" i="1" dirty="0">
                <a:solidFill>
                  <a:srgbClr val="FF0000"/>
                </a:solidFill>
                <a:latin typeface="Trebuchet MS" panose="020B0603020202020204" pitchFamily="34" charset="0"/>
              </a:rPr>
              <a:t>. Осуществление совместных поездок физических лиц на автомобильном транспорте в целях, связанных с компенсацией части затрат физического лица, управляющего в такой поездке транспортным средством без оформления договора использования части вместимости транспортного средства для совместных поездок посредством использования информационного ресурса, – </a:t>
            </a:r>
          </a:p>
          <a:p>
            <a:r>
              <a:rPr lang="ru-RU" sz="1300" i="1" dirty="0">
                <a:solidFill>
                  <a:srgbClr val="FF0000"/>
                </a:solidFill>
                <a:latin typeface="Trebuchet MS" panose="020B0603020202020204" pitchFamily="34" charset="0"/>
              </a:rPr>
              <a:t>влечет наложение административного штрафа на водителя в размере пяти тысяч рублей.</a:t>
            </a:r>
          </a:p>
          <a:p>
            <a:r>
              <a:rPr lang="ru-RU" sz="1300" i="1" dirty="0">
                <a:solidFill>
                  <a:srgbClr val="FF0000"/>
                </a:solidFill>
                <a:latin typeface="Trebuchet MS" panose="020B0603020202020204" pitchFamily="34" charset="0"/>
              </a:rPr>
              <a:t>2. Повторное совершение административного правонарушения, предусмотренного частью 1 настоящей статьи, –</a:t>
            </a:r>
          </a:p>
          <a:p>
            <a:r>
              <a:rPr lang="ru-RU" sz="1300" i="1" dirty="0">
                <a:solidFill>
                  <a:srgbClr val="FF0000"/>
                </a:solidFill>
                <a:latin typeface="Trebuchet MS" panose="020B0603020202020204" pitchFamily="34" charset="0"/>
              </a:rPr>
              <a:t>влечет наложение административного штрафа на водителя в размере десяти тысяч рублей.</a:t>
            </a:r>
          </a:p>
          <a:p>
            <a:r>
              <a:rPr lang="ru-RU" sz="1300" i="1" dirty="0">
                <a:solidFill>
                  <a:srgbClr val="FF0000"/>
                </a:solidFill>
                <a:latin typeface="Trebuchet MS" panose="020B0603020202020204" pitchFamily="34" charset="0"/>
              </a:rPr>
              <a:t>3. Осуществление совместных поездок физических лиц на автомобильном транспорте в целях, связанных с компенсацией части затрат физического лица, управляющего в такой поездке транспортным средством на транспортном средстве, зарегистрированном на территории другого государства, –</a:t>
            </a:r>
          </a:p>
          <a:p>
            <a:r>
              <a:rPr lang="ru-RU" sz="1300" i="1" dirty="0">
                <a:solidFill>
                  <a:srgbClr val="FF0000"/>
                </a:solidFill>
                <a:latin typeface="Trebuchet MS" panose="020B0603020202020204" pitchFamily="34" charset="0"/>
              </a:rPr>
              <a:t>влечет наложение административного штрафа на водителя транспортного средства в размере от ста пятидесяти тысяч до двухсот тысяч рублей.</a:t>
            </a:r>
          </a:p>
          <a:p>
            <a:r>
              <a:rPr lang="ru-RU" sz="1300" i="1" dirty="0">
                <a:solidFill>
                  <a:srgbClr val="FF0000"/>
                </a:solidFill>
                <a:latin typeface="Trebuchet MS" panose="020B0603020202020204" pitchFamily="34" charset="0"/>
              </a:rPr>
              <a:t>4. Размещение предложений об осуществлении совместной поездки при отсутствие права организации совместных поездок, –</a:t>
            </a:r>
          </a:p>
          <a:p>
            <a:r>
              <a:rPr lang="ru-RU" sz="1300" i="1" dirty="0">
                <a:solidFill>
                  <a:srgbClr val="FF0000"/>
                </a:solidFill>
                <a:latin typeface="Trebuchet MS" panose="020B0603020202020204" pitchFamily="34" charset="0"/>
              </a:rPr>
              <a:t>влечет наложение административного штрафа на физических лиц в размере пятидесяти тысяч рублей, на юридических лиц –  трехсот тысяч рублей или административное приостановление деятельности на срок до девяноста суток.</a:t>
            </a:r>
          </a:p>
          <a:p>
            <a:r>
              <a:rPr lang="ru-RU" sz="1300" i="1" dirty="0">
                <a:solidFill>
                  <a:srgbClr val="FF0000"/>
                </a:solidFill>
                <a:latin typeface="Trebuchet MS" panose="020B0603020202020204" pitchFamily="34" charset="0"/>
              </a:rPr>
              <a:t>5. Нарушение порядка передачи данных в государственную информационную систему сведений о совместных поездках, а равно несоблюдение установленных ограничений по количеству поездок,–</a:t>
            </a:r>
          </a:p>
          <a:p>
            <a:r>
              <a:rPr lang="ru-RU" sz="1300" i="1" dirty="0">
                <a:solidFill>
                  <a:srgbClr val="FF0000"/>
                </a:solidFill>
                <a:latin typeface="Trebuchet MS" panose="020B0603020202020204" pitchFamily="34" charset="0"/>
              </a:rPr>
              <a:t>влечет наложение административного штрафа на юридических лиц в размере пятидесяти тысяч рублей.</a:t>
            </a:r>
          </a:p>
          <a:p>
            <a:r>
              <a:rPr lang="ru-RU" sz="1300" i="1" dirty="0" smtClean="0">
                <a:solidFill>
                  <a:srgbClr val="FF0000"/>
                </a:solidFill>
                <a:latin typeface="Trebuchet MS" panose="020B0603020202020204" pitchFamily="34" charset="0"/>
              </a:rPr>
              <a:t>Примечание</a:t>
            </a:r>
            <a:r>
              <a:rPr lang="ru-RU" sz="1300" i="1" dirty="0">
                <a:solidFill>
                  <a:srgbClr val="FF0000"/>
                </a:solidFill>
                <a:latin typeface="Trebuchet MS" panose="020B0603020202020204" pitchFamily="34" charset="0"/>
              </a:rPr>
              <a:t>. За административные правонарушения, предусмотренные настоящей статьей, лица, осуществляющие предпринимательскую деятельность без образования юридического лица, несут административную ответственность как юридические лица</a:t>
            </a:r>
            <a:r>
              <a:rPr lang="ru-RU" sz="1300" i="1" dirty="0" smtClean="0">
                <a:solidFill>
                  <a:srgbClr val="FF0000"/>
                </a:solidFill>
                <a:latin typeface="Trebuchet MS" panose="020B0603020202020204" pitchFamily="34" charset="0"/>
              </a:rPr>
              <a:t>.";</a:t>
            </a:r>
            <a:endParaRPr lang="ru-RU" sz="1300" i="1" dirty="0">
              <a:solidFill>
                <a:srgbClr val="FF0000"/>
              </a:solidFill>
              <a:latin typeface="Trebuchet MS" panose="020B0603020202020204" pitchFamily="34" charset="0"/>
            </a:endParaRPr>
          </a:p>
        </p:txBody>
      </p:sp>
      <p:pic>
        <p:nvPicPr>
          <p:cNvPr id="6" name="Picture 3" descr="C:\Users\user\Desktop\РАСЧЕТ ТАРИФА АВ\Предложения САПС по 34 статье\Эмблема САПС.png"/>
          <p:cNvPicPr>
            <a:picLocks noChangeAspect="1" noChangeArrowheads="1"/>
          </p:cNvPicPr>
          <p:nvPr/>
        </p:nvPicPr>
        <p:blipFill rotWithShape="1">
          <a:blip r:embed="rId2">
            <a:extLst>
              <a:ext uri="{28A0092B-C50C-407E-A947-70E740481C1C}">
                <a14:useLocalDpi xmlns:a14="http://schemas.microsoft.com/office/drawing/2010/main" val="0"/>
              </a:ext>
            </a:extLst>
          </a:blip>
          <a:srcRect t="7871" r="2728" b="16600"/>
          <a:stretch/>
        </p:blipFill>
        <p:spPr bwMode="auto">
          <a:xfrm>
            <a:off x="9928224" y="43999"/>
            <a:ext cx="2142632" cy="6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522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6472</TotalTime>
  <Words>2151</Words>
  <Application>Microsoft Office PowerPoint</Application>
  <PresentationFormat>Широкоэкранный</PresentationFormat>
  <Paragraphs>134</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Candara</vt:lpstr>
      <vt:lpstr>Trebuchet MS</vt:lpstr>
      <vt:lpstr>Тема Office</vt:lpstr>
      <vt:lpstr>О мнении Союза автотранспортных предпринимателей Свердловской области на проект федерального закона  «Об организации совместных поездок физических лиц на автомобильном транспорте и о внесении изменений в отдельные законодательные акты  Российской Федерации»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2-й Всероссийский отраслевой автотранспортный форум  «Автобусные перевозки и платежные решения для транспорта 2020»</dc:title>
  <dc:creator>Субботин С.В.</dc:creator>
  <cp:lastModifiedBy>Пользователь Windows</cp:lastModifiedBy>
  <cp:revision>168</cp:revision>
  <cp:lastPrinted>2021-09-13T06:03:23Z</cp:lastPrinted>
  <dcterms:created xsi:type="dcterms:W3CDTF">2020-11-10T07:36:34Z</dcterms:created>
  <dcterms:modified xsi:type="dcterms:W3CDTF">2021-09-21T10:34:33Z</dcterms:modified>
</cp:coreProperties>
</file>