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9" r:id="rId4"/>
    <p:sldMasterId id="2147483828" r:id="rId5"/>
  </p:sldMasterIdLst>
  <p:notesMasterIdLst>
    <p:notesMasterId r:id="rId42"/>
  </p:notesMasterIdLst>
  <p:sldIdLst>
    <p:sldId id="2147472063" r:id="rId6"/>
    <p:sldId id="2147472065" r:id="rId7"/>
    <p:sldId id="256" r:id="rId8"/>
    <p:sldId id="2147472092" r:id="rId9"/>
    <p:sldId id="2147472019" r:id="rId10"/>
    <p:sldId id="2147472091" r:id="rId11"/>
    <p:sldId id="2147472060" r:id="rId12"/>
    <p:sldId id="16765625" r:id="rId13"/>
    <p:sldId id="2147472064" r:id="rId14"/>
    <p:sldId id="2147472078" r:id="rId15"/>
    <p:sldId id="2147472085" r:id="rId16"/>
    <p:sldId id="2147472082" r:id="rId17"/>
    <p:sldId id="2147472084" r:id="rId18"/>
    <p:sldId id="2147472087" r:id="rId19"/>
    <p:sldId id="2147472079" r:id="rId20"/>
    <p:sldId id="2147472086" r:id="rId21"/>
    <p:sldId id="443" r:id="rId22"/>
    <p:sldId id="2147472093" r:id="rId23"/>
    <p:sldId id="2147472097" r:id="rId24"/>
    <p:sldId id="2147472098" r:id="rId25"/>
    <p:sldId id="2147472047" r:id="rId26"/>
    <p:sldId id="2147472099" r:id="rId27"/>
    <p:sldId id="2147472066" r:id="rId28"/>
    <p:sldId id="2147472077" r:id="rId29"/>
    <p:sldId id="2147472100" r:id="rId30"/>
    <p:sldId id="419" r:id="rId31"/>
    <p:sldId id="420" r:id="rId32"/>
    <p:sldId id="426" r:id="rId33"/>
    <p:sldId id="421" r:id="rId34"/>
    <p:sldId id="423" r:id="rId35"/>
    <p:sldId id="424" r:id="rId36"/>
    <p:sldId id="425" r:id="rId37"/>
    <p:sldId id="2147472021" r:id="rId38"/>
    <p:sldId id="453" r:id="rId39"/>
    <p:sldId id="455" r:id="rId40"/>
    <p:sldId id="2147472030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4AF509-FA80-4B09-A6C5-BA9DE754B432}">
          <p14:sldIdLst>
            <p14:sldId id="2147472063"/>
            <p14:sldId id="2147472065"/>
          </p14:sldIdLst>
        </p14:section>
        <p14:section name="Управление" id="{76FE7A0F-A0F1-46BF-95A5-2186004A5F34}">
          <p14:sldIdLst>
            <p14:sldId id="256"/>
            <p14:sldId id="2147472092"/>
            <p14:sldId id="2147472019"/>
            <p14:sldId id="2147472091"/>
            <p14:sldId id="2147472060"/>
            <p14:sldId id="16765625"/>
            <p14:sldId id="2147472064"/>
            <p14:sldId id="2147472078"/>
            <p14:sldId id="2147472085"/>
            <p14:sldId id="2147472082"/>
            <p14:sldId id="2147472084"/>
            <p14:sldId id="2147472087"/>
            <p14:sldId id="2147472079"/>
            <p14:sldId id="2147472086"/>
          </p14:sldIdLst>
        </p14:section>
        <p14:section name="Контейнеры" id="{11FA8DE3-DE82-4A99-B4C6-4D9A9BD7E356}">
          <p14:sldIdLst>
            <p14:sldId id="443"/>
            <p14:sldId id="2147472093"/>
            <p14:sldId id="2147472097"/>
            <p14:sldId id="2147472098"/>
            <p14:sldId id="2147472047"/>
            <p14:sldId id="2147472099"/>
            <p14:sldId id="2147472066"/>
            <p14:sldId id="2147472077"/>
            <p14:sldId id="2147472100"/>
          </p14:sldIdLst>
        </p14:section>
        <p14:section name="Контейнеры" id="{4D936AD3-88ED-D74E-BF2E-7E3FF2C494C2}">
          <p14:sldIdLst/>
        </p14:section>
        <p14:section name="Документы" id="{B2B11F6B-BD55-4649-A3C6-59D506603BFA}">
          <p14:sldIdLst>
            <p14:sldId id="419"/>
            <p14:sldId id="420"/>
            <p14:sldId id="426"/>
            <p14:sldId id="421"/>
            <p14:sldId id="423"/>
            <p14:sldId id="424"/>
            <p14:sldId id="425"/>
            <p14:sldId id="2147472021"/>
          </p14:sldIdLst>
        </p14:section>
        <p14:section name="Заключение" id="{8576C950-22A3-4D5C-B276-2000CB807CA3}">
          <p14:sldIdLst>
            <p14:sldId id="453"/>
            <p14:sldId id="455"/>
            <p14:sldId id="21474720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C0BF16-78F7-5986-7AB0-BBF16B1BF4A0}" name="Данила Городилов" initials="ДГ" userId="S::d.gordilov@finmarketreg.onmicrosoft.com::d034b537-375d-4c8d-8706-f5e349b661ea" providerId="AD"/>
  <p188:author id="{09A0E42F-7F00-B42D-7820-80E5CEE3B333}" name="Антон Приходько" initials="АП" userId="2049648406634e63" providerId="Windows Live"/>
  <p188:author id="{698C2F30-FD16-5AEB-8405-8D4C5082C4B6}" name="Приходько Антон" initials="ПА" userId="S::aprikhodko@tsinnotech.onmicrosoft.com::ffbac12b-3a5b-41af-9dd5-c07a2d215a0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нила Городилов" initials="ДГ" lastIdx="16" clrIdx="0">
    <p:extLst>
      <p:ext uri="{19B8F6BF-5375-455C-9EA6-DF929625EA0E}">
        <p15:presenceInfo xmlns:p15="http://schemas.microsoft.com/office/powerpoint/2012/main" userId="Данила Городилов" providerId="None"/>
      </p:ext>
    </p:extLst>
  </p:cmAuthor>
  <p:cmAuthor id="2" name="Александрова Вероника Андреевна" initials="АВА" lastIdx="3" clrIdx="1">
    <p:extLst>
      <p:ext uri="{19B8F6BF-5375-455C-9EA6-DF929625EA0E}">
        <p15:presenceInfo xmlns:p15="http://schemas.microsoft.com/office/powerpoint/2012/main" userId="S-1-5-21-4282006300-870218872-2599774980-32925" providerId="AD"/>
      </p:ext>
    </p:extLst>
  </p:cmAuthor>
  <p:cmAuthor id="3" name="Рожнов Юрий Владимирович" initials="РЮВ" lastIdx="1" clrIdx="2">
    <p:extLst>
      <p:ext uri="{19B8F6BF-5375-455C-9EA6-DF929625EA0E}">
        <p15:presenceInfo xmlns:p15="http://schemas.microsoft.com/office/powerpoint/2012/main" userId="S-1-5-21-3573085382-2749448153-1537033115-362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A3"/>
    <a:srgbClr val="53D3D2"/>
    <a:srgbClr val="F2F2F2"/>
    <a:srgbClr val="BFC7D4"/>
    <a:srgbClr val="DDF6F6"/>
    <a:srgbClr val="4463B1"/>
    <a:srgbClr val="5A9CFC"/>
    <a:srgbClr val="11DFEF"/>
    <a:srgbClr val="2CADFE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8" autoAdjust="0"/>
    <p:restoredTop sz="96405" autoAdjust="0"/>
  </p:normalViewPr>
  <p:slideViewPr>
    <p:cSldViewPr snapToGrid="0" snapToObjects="1" showGuides="1">
      <p:cViewPr varScale="1">
        <p:scale>
          <a:sx n="67" d="100"/>
          <a:sy n="67" d="100"/>
        </p:scale>
        <p:origin x="65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26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5A25D-87DE-F748-8934-EAFB3483F634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9E044-376E-784B-AB44-B2FDF11A0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EAA94-2D7B-404C-809B-7CF71FA36A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8BC85-508D-4698-9E01-9600C3927D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55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EAA94-2D7B-404C-809B-7CF71FA36A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8BC85-508D-4698-9E01-9600C3927D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62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C010C-55A7-75B3-0911-70A4C7D8C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51E8C8E-16A8-24B0-E3DA-A6AB39D32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00B8A88-6349-34E2-3520-4A6B64ADD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B1951C-9ED2-3D85-05CD-C63CF3A9F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EAA94-2D7B-404C-809B-7CF71FA36A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8E2CF6-2B60-7BC9-BF3F-F4657F563F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17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2C1C5-64AF-414D-96AC-A0329BAC3B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EAA94-2D7B-404C-809B-7CF71FA36A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8BC85-508D-4698-9E01-9600C3927D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90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EAA94-2D7B-404C-809B-7CF71FA36A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8BC85-508D-4698-9E01-9600C3927D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7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EAA94-2D7B-404C-809B-7CF71FA36A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8BC85-508D-4698-9E01-9600C3927D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942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EAA94-2D7B-404C-809B-7CF71FA36A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8BC85-508D-4698-9E01-9600C3927D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05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Процесс и цифры по тому, как сокращается время.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14C55-18F5-5242-A2BC-FAE7F7A3D8B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7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8BFD6CE1-B9B1-8ACF-5600-D7A09D011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30" y="5256000"/>
            <a:ext cx="8666447" cy="144385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85000"/>
              </a:lnSpc>
              <a:defRPr sz="5400" b="0" cap="all" spc="100" baseline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36E2A4-3DD7-200E-FD91-F8CA9CC20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2808" y="6111007"/>
            <a:ext cx="1154133" cy="4554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F9231F-90BA-F873-91B4-90563A7ABA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201" y="214614"/>
            <a:ext cx="11531600" cy="10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7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ол. заголовок + текст 2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4DAD9BF2-AE39-424F-A87C-FBDBAA4F7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3240000"/>
            <a:ext cx="4680000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1FC970C5-89E8-4D4F-A6ED-616E1E8E29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3800" y="3240000"/>
            <a:ext cx="4680000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919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ол. заголовок + текст 2 колонк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>
            <a:extLst>
              <a:ext uri="{FF2B5EF4-FFF2-40B4-BE49-F238E27FC236}">
                <a16:creationId xmlns:a16="http://schemas.microsoft.com/office/drawing/2014/main" id="{7AE24540-34A8-44DE-8DE5-93A5E02D98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3800" y="3240000"/>
            <a:ext cx="4680000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4DAD9BF2-AE39-424F-A87C-FBDBAA4F7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3240000"/>
            <a:ext cx="4680000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E256FDB-F512-4AC5-89AB-32DC5CD23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6700" y="293603"/>
            <a:ext cx="2785099" cy="2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34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Бол. заголовок + текст 2 колонки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B9C2DAAF-C70E-4396-AC1F-2DF0741119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3800" y="3240000"/>
            <a:ext cx="4680000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9E19E197-57C0-46EE-91FE-496F2A3555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3240000"/>
            <a:ext cx="4680000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620986-09D8-478C-B373-148D1241A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6700" y="293603"/>
            <a:ext cx="2785099" cy="2496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392768-72B7-6241-92D0-CB82E979E3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153" y="6452132"/>
            <a:ext cx="3700800" cy="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07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ол. заголовок + текст 3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D94B963A-CC22-4B73-BBA0-B33088444A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86796F65-90F5-464D-9EA2-8E3C239F36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76001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27BC3F98-2791-4F30-96BA-21E99B0536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17038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66034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Бол. заголовок + текст 3 колонк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4857E8BA-7BF8-4E61-9113-68855C3E3F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6001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79E8012-DF3E-4283-9BB6-33ED3428D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4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B301193B-DF4B-4BA7-9994-89A7C43871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17038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0415D3-E297-43BB-9D6C-5CE7C22CA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6700" y="293603"/>
            <a:ext cx="2785099" cy="2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90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Бол. заголовок + текст 3 колонки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2F404D73-3545-45A1-8418-8E44B569DD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6001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F896E7A-A7CE-4733-BF26-81CEBBD0F4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4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249FF03E-5D1D-4F8B-B34F-7E5C4DA8ED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17038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D5AB487-9263-4781-B187-D72947A2A5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6700" y="293603"/>
            <a:ext cx="2785099" cy="2496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69FAE2-1E0C-006F-53FA-6F6F0EE3C4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153" y="6452132"/>
            <a:ext cx="3700800" cy="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92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Бол. заголовок + текст 3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D94B963A-CC22-4B73-BBA0-B33088444A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86796F65-90F5-464D-9EA2-8E3C239F36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05879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27BC3F98-2791-4F30-96BA-21E99B0536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7711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FF5831DD-FC59-4CE5-AF8C-29D79839B3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76795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85152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Бол. заголовок + текст 3 колонк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4857E8BA-7BF8-4E61-9113-68855C3E3F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5880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79E8012-DF3E-4283-9BB6-33ED3428D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4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B301193B-DF4B-4BA7-9994-89A7C43871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7711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41E42F2-7B07-416C-A8A2-3F81F2A488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76796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306F78B-AFBC-4215-B998-DFDAB77FD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6700" y="293603"/>
            <a:ext cx="2785099" cy="2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6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Бол. заголовок + текст 3 колонки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2F404D73-3545-45A1-8418-8E44B569DD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5880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F896E7A-A7CE-4733-BF26-81CEBBD0F4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4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249FF03E-5D1D-4F8B-B34F-7E5C4DA8ED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76796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888D538B-40B6-4BB9-ABF8-36EC797923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47711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6CD61F-AE76-4C59-AB46-43B915CEF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6700" y="293603"/>
            <a:ext cx="2785099" cy="2496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7C778C-E9A3-A782-445B-23A12D2346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153" y="6452132"/>
            <a:ext cx="3700800" cy="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6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.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7AE0DF0-8024-2943-17CF-387A3EA3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3DF873-5E48-3D20-D7AB-36F3018F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3B1BE68E-1622-7660-45B5-1C33A5DBC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55" y="623891"/>
            <a:ext cx="8554666" cy="341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sz="2400" b="0" i="0" cap="all" baseline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TT Firs Neue" panose="02000503030000020004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8A29784B-C19B-0103-8C05-2D4073E294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555" y="318392"/>
            <a:ext cx="5585820" cy="170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defRPr lang="ru-RU" sz="1200" b="0" kern="1200" cap="all" spc="30" baseline="0" dirty="0" smtClean="0">
                <a:solidFill>
                  <a:schemeClr val="accent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  <a:lvl2pPr marL="12700" algn="l" defTabSz="914400" rtl="0" eaLnBrk="1" latinLnBrk="0" hangingPunct="1">
              <a:spcBef>
                <a:spcPts val="100"/>
              </a:spcBef>
              <a:defRPr lang="ru-RU" sz="1200" b="1" kern="1200" spc="3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2700" algn="l" defTabSz="914400" rtl="0" eaLnBrk="1" latinLnBrk="0" hangingPunct="1">
              <a:spcBef>
                <a:spcPts val="100"/>
              </a:spcBef>
              <a:defRPr lang="ru-RU" sz="1200" b="1" kern="1200" spc="3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2700" algn="l" defTabSz="914400" rtl="0" eaLnBrk="1" latinLnBrk="0" hangingPunct="1">
              <a:spcBef>
                <a:spcPts val="100"/>
              </a:spcBef>
              <a:defRPr lang="ru-RU" sz="1200" b="1" kern="1200" spc="3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2700" algn="l" defTabSz="914400" rtl="0" eaLnBrk="1" latinLnBrk="0" hangingPunct="1">
              <a:spcBef>
                <a:spcPts val="100"/>
              </a:spcBef>
              <a:defRPr lang="ru-RU" sz="1200" b="1" kern="1200" spc="30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36282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1 + подзаголовок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7">
            <a:extLst>
              <a:ext uri="{FF2B5EF4-FFF2-40B4-BE49-F238E27FC236}">
                <a16:creationId xmlns:a16="http://schemas.microsoft.com/office/drawing/2014/main" id="{2188BD69-7DAD-781F-A89B-3810CFC1DC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530" y="6227913"/>
            <a:ext cx="8666447" cy="3385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defRPr sz="2200" b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 </a:t>
            </a:r>
          </a:p>
        </p:txBody>
      </p:sp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8070A97A-1AC5-D849-1BD9-8C9CEBA01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30" y="4649488"/>
            <a:ext cx="8666447" cy="144385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85000"/>
              </a:lnSpc>
              <a:defRPr sz="5400" b="0" cap="all" spc="100" baseline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1142C3-A1CF-0EE8-4644-43AD2A1B9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2808" y="6111007"/>
            <a:ext cx="1154133" cy="4554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87F852-A3DE-CA87-9530-7B901F18A6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201" y="214614"/>
            <a:ext cx="11531600" cy="10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51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. заголовок +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13C703D-919F-09CF-923D-2535DBC08D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9245B8B9-FA11-9DA9-029B-407A7742E5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2" y="1229032"/>
            <a:ext cx="85550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152D8B-B5C0-6866-2CF1-F3D67E30E8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78697FBB-971A-128D-A216-7BB37B585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555" y="318392"/>
            <a:ext cx="5585820" cy="170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defRPr lang="ru-RU" sz="1200" b="0" kern="1200" cap="all" spc="30" baseline="0" dirty="0" smtClean="0">
                <a:solidFill>
                  <a:schemeClr val="accent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  <a:lvl2pPr marL="12700" algn="l" defTabSz="914400" rtl="0" eaLnBrk="1" latinLnBrk="0" hangingPunct="1">
              <a:spcBef>
                <a:spcPts val="100"/>
              </a:spcBef>
              <a:defRPr lang="ru-RU" sz="1200" b="1" kern="1200" spc="3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2700" algn="l" defTabSz="914400" rtl="0" eaLnBrk="1" latinLnBrk="0" hangingPunct="1">
              <a:spcBef>
                <a:spcPts val="100"/>
              </a:spcBef>
              <a:defRPr lang="ru-RU" sz="1200" b="1" kern="1200" spc="3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2700" algn="l" defTabSz="914400" rtl="0" eaLnBrk="1" latinLnBrk="0" hangingPunct="1">
              <a:spcBef>
                <a:spcPts val="100"/>
              </a:spcBef>
              <a:defRPr lang="ru-RU" sz="1200" b="1" kern="1200" spc="3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2700" algn="l" defTabSz="914400" rtl="0" eaLnBrk="1" latinLnBrk="0" hangingPunct="1">
              <a:spcBef>
                <a:spcPts val="100"/>
              </a:spcBef>
              <a:defRPr lang="ru-RU" sz="1200" b="1" kern="1200" spc="30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FACE8FCB-419B-345D-CCFF-E1564A161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55" y="623891"/>
            <a:ext cx="8554666" cy="341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sz="2400" b="0" i="0" cap="all" baseline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TT Firs Neue" panose="02000503030000020004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748682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схема/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B96449-9A57-C385-7212-35D0F2BF49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7AEB178-B514-6B63-11B8-0BD922F24A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97A1DD0-A436-477B-8F71-F04299C87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55" y="318392"/>
            <a:ext cx="5585820" cy="170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1200" b="0" kern="1200" cap="all" spc="30" baseline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marL="0" lvl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287257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. заголовок + текст + картин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E5C9B2-8E47-CA5C-A873-5AD0B2F11D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18830" y="6400449"/>
            <a:ext cx="342969" cy="1538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исунок 3">
            <a:extLst>
              <a:ext uri="{FF2B5EF4-FFF2-40B4-BE49-F238E27FC236}">
                <a16:creationId xmlns:a16="http://schemas.microsoft.com/office/drawing/2014/main" id="{BF04212A-00F8-4F21-A47C-7E4BE19FB4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52000" y="0"/>
            <a:ext cx="50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BE9F64B-0443-4936-A4F5-2B6076C95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87926"/>
            <a:ext cx="5583237" cy="10110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lang="ru-RU" sz="3600" b="0" i="0" kern="1200" cap="all" spc="0" baseline="0" dirty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СЛАЙДА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D284E9C4-573A-E62C-7F48-D48DF9663D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554938"/>
            <a:ext cx="5578474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01B3A7-DCA7-4715-9BE4-3911D3C9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6700" y="293603"/>
            <a:ext cx="2785099" cy="249699"/>
          </a:xfrm>
          <a:prstGeom prst="rect">
            <a:avLst/>
          </a:prstGeom>
        </p:spPr>
      </p:pic>
      <p:sp>
        <p:nvSpPr>
          <p:cNvPr id="2" name="Нижний колонтитул 2">
            <a:extLst>
              <a:ext uri="{FF2B5EF4-FFF2-40B4-BE49-F238E27FC236}">
                <a16:creationId xmlns:a16="http://schemas.microsoft.com/office/drawing/2014/main" id="{A49EA492-63A7-6437-BF37-6E66CCA868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6154" y="6139799"/>
            <a:ext cx="5580000" cy="138499"/>
          </a:xfrm>
        </p:spPr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847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ист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6DFE0E0-4AD2-BB81-6366-AC3EA45B16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54C60C-9BC4-AFF3-EF9E-3B53502868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233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инальный слайд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37B0C8-EEF6-B447-90A7-95F02ABEF259}"/>
              </a:ext>
            </a:extLst>
          </p:cNvPr>
          <p:cNvSpPr txBox="1"/>
          <p:nvPr userDrawn="1"/>
        </p:nvSpPr>
        <p:spPr>
          <a:xfrm>
            <a:off x="334963" y="5381730"/>
            <a:ext cx="7011987" cy="1348061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ru-RU" sz="4800" b="0" i="0" kern="1200" cap="all" spc="100" baseline="0" noProof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rPr>
              <a:t>спасибо </a:t>
            </a:r>
            <a:br>
              <a:rPr lang="ru-RU" sz="4800" b="0" i="0" kern="1200" cap="all" spc="100" baseline="0" noProof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rPr>
            </a:br>
            <a:r>
              <a:rPr lang="ru-RU" sz="4800" b="0" i="0" kern="1200" cap="all" spc="100" baseline="0" noProof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rPr>
              <a:t>ЗА ВНИМАНИЕ</a:t>
            </a:r>
            <a:endParaRPr lang="ru-RU" sz="4800" b="0" i="0" kern="1200" cap="all" spc="100" baseline="0" dirty="0">
              <a:solidFill>
                <a:schemeClr val="bg1"/>
              </a:solidFill>
              <a:latin typeface="TT Firs Neue" panose="02000503030000020004" pitchFamily="2" charset="-52"/>
              <a:ea typeface="Verdana" panose="020B0604030504040204" pitchFamily="34" charset="0"/>
              <a:cs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A483EB-F494-7DB5-252D-0D2BF70D9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949" y="6111007"/>
            <a:ext cx="1223852" cy="4554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32875D-A4F6-1659-DE5A-AEA58E8E39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201" y="214614"/>
            <a:ext cx="11531600" cy="10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2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инальный слайд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>
            <a:extLst>
              <a:ext uri="{FF2B5EF4-FFF2-40B4-BE49-F238E27FC236}">
                <a16:creationId xmlns:a16="http://schemas.microsoft.com/office/drawing/2014/main" id="{726EBF5D-7954-3629-599F-F528CA7ED1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9530" y="1562919"/>
            <a:ext cx="2513119" cy="2513119"/>
          </a:xfrm>
          <a:prstGeom prst="roundRect">
            <a:avLst>
              <a:gd name="adj" fmla="val 3073"/>
            </a:avLst>
          </a:prstGeo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 докладчика</a:t>
            </a:r>
          </a:p>
        </p:txBody>
      </p:sp>
      <p:sp>
        <p:nvSpPr>
          <p:cNvPr id="5" name="Рисунок 3">
            <a:extLst>
              <a:ext uri="{FF2B5EF4-FFF2-40B4-BE49-F238E27FC236}">
                <a16:creationId xmlns:a16="http://schemas.microsoft.com/office/drawing/2014/main" id="{4E330461-D344-BF41-0151-5888394452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12876" y="1562919"/>
            <a:ext cx="2513119" cy="2513119"/>
          </a:xfrm>
          <a:prstGeom prst="roundRect">
            <a:avLst>
              <a:gd name="adj" fmla="val 3073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QR code</a:t>
            </a:r>
            <a:endParaRPr lang="ru-RU" dirty="0"/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1EDD0A65-2123-4BC0-1C0A-CAA18A248E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529" y="4500403"/>
            <a:ext cx="10372013" cy="45550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 smtClean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  <a:lvl2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 smtClean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2pPr>
            <a:lvl3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 smtClean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3pPr>
            <a:lvl4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 smtClean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4pPr>
            <a:lvl5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6AAF9992-8C36-AD65-1629-BEF6D4B186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529" y="5032339"/>
            <a:ext cx="10372013" cy="2846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defRPr lang="ru-RU" sz="2000" b="0" i="0" kern="1200" cap="none" spc="100" baseline="0" noProof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/>
              </a:defRPr>
            </a:lvl1pPr>
            <a:lvl2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 smtClean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2pPr>
            <a:lvl3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 smtClean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3pPr>
            <a:lvl4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 smtClean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4pPr>
            <a:lvl5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5pPr>
          </a:lstStyle>
          <a:p>
            <a:pPr marL="0" lvl="0" algn="l" defTabSz="9144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ru-RU" sz="2000" b="0" i="0" kern="1200" cap="none" spc="100" baseline="0" noProof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rPr>
              <a:t>Должность</a:t>
            </a:r>
            <a:r>
              <a:rPr lang="en-US" sz="2000" b="0" i="0" kern="1200" cap="none" spc="100" baseline="0" noProof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rPr>
              <a:t> </a:t>
            </a:r>
            <a:r>
              <a:rPr lang="ru-RU" sz="2000" b="0" i="0" kern="1200" cap="none" spc="100" baseline="0" noProof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rPr>
              <a:t>и контакты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37DC30-684E-E3C1-4BCF-8E602F3C6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949" y="6111007"/>
            <a:ext cx="1223852" cy="4554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6BA20C-0B1F-78D0-E21A-9348D5CC07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201" y="214614"/>
            <a:ext cx="11531600" cy="10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09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8EBBF42-20FD-4D0E-8EC8-57A5AB1C4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593" y="260352"/>
            <a:ext cx="9648825" cy="35659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Слайд для размещения</a:t>
            </a:r>
            <a:r>
              <a:rPr lang="en-US" dirty="0"/>
              <a:t> </a:t>
            </a:r>
            <a:r>
              <a:rPr lang="ru-RU" dirty="0"/>
              <a:t>таблицы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B0F929-FF1F-4196-B84A-FA8C9EAF3C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3489" y="264508"/>
            <a:ext cx="726394" cy="4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09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ол. заголовок + текст 3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D94B963A-CC22-4B73-BBA0-B33088444A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86796F65-90F5-464D-9EA2-8E3C239F36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76001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27BC3F98-2791-4F30-96BA-21E99B0536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17038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66034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ол. заголовок + текст 2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4DAD9BF2-AE39-424F-A87C-FBDBAA4F7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3240000"/>
            <a:ext cx="4680000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1FC970C5-89E8-4D4F-A6ED-616E1E8E29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3800" y="3240000"/>
            <a:ext cx="4680000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919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схема/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B96449-9A57-C385-7212-35D0F2BF49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7AEB178-B514-6B63-11B8-0BD922F24A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97A1DD0-A436-477B-8F71-F04299C87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55" y="318392"/>
            <a:ext cx="5585820" cy="170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1200" b="0" kern="1200" cap="all" spc="30" baseline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marL="0" lvl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287257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8070A97A-1AC5-D849-1BD9-8C9CEBA01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30" y="5122610"/>
            <a:ext cx="8666447" cy="144385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85000"/>
              </a:lnSpc>
              <a:defRPr sz="5400" b="0" cap="all" spc="100" baseline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17865981-296E-4E64-9503-3BE66383CA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24433" y="285368"/>
            <a:ext cx="1728037" cy="33855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algn="r">
              <a:lnSpc>
                <a:spcPct val="100000"/>
              </a:lnSpc>
              <a:defRPr sz="2200" b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00.00.2024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A15C3B-88F3-1D8B-648B-CED374B88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2808" y="6111007"/>
            <a:ext cx="1154133" cy="4554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114469-ED51-3028-C251-DCDF9FBDDE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201" y="243975"/>
            <a:ext cx="8675776" cy="7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1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2 + подзаголовок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7">
            <a:extLst>
              <a:ext uri="{FF2B5EF4-FFF2-40B4-BE49-F238E27FC236}">
                <a16:creationId xmlns:a16="http://schemas.microsoft.com/office/drawing/2014/main" id="{2188BD69-7DAD-781F-A89B-3810CFC1DC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531" y="6227913"/>
            <a:ext cx="8666446" cy="3385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defRPr sz="2200" b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 </a:t>
            </a:r>
          </a:p>
        </p:txBody>
      </p:sp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8070A97A-1AC5-D849-1BD9-8C9CEBA01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30" y="4649488"/>
            <a:ext cx="8666447" cy="144385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85000"/>
              </a:lnSpc>
              <a:defRPr sz="5400" b="0" cap="all" spc="100" baseline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17865981-296E-4E64-9503-3BE66383CA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24433" y="285368"/>
            <a:ext cx="1728037" cy="33855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algn="r">
              <a:lnSpc>
                <a:spcPct val="100000"/>
              </a:lnSpc>
              <a:defRPr sz="2200" b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00.00.2024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A15C3B-88F3-1D8B-648B-CED374B88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2808" y="6111007"/>
            <a:ext cx="1154133" cy="4554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114469-ED51-3028-C251-DCDF9FBDDE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201" y="243975"/>
            <a:ext cx="8675776" cy="7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0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еребивка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8">
            <a:extLst>
              <a:ext uri="{FF2B5EF4-FFF2-40B4-BE49-F238E27FC236}">
                <a16:creationId xmlns:a16="http://schemas.microsoft.com/office/drawing/2014/main" id="{664AB4AE-6FFC-D090-1EC5-5B3B1BA331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501771"/>
            <a:ext cx="6473341" cy="312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CC4865E-2195-6BB6-A4F8-9E7D7A846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62048"/>
            <a:ext cx="6473341" cy="10110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grpSp>
        <p:nvGrpSpPr>
          <p:cNvPr id="2" name="Рисунок 4">
            <a:extLst>
              <a:ext uri="{FF2B5EF4-FFF2-40B4-BE49-F238E27FC236}">
                <a16:creationId xmlns:a16="http://schemas.microsoft.com/office/drawing/2014/main" id="{CF19B8A5-0499-4BA6-AF9D-D351FA125648}"/>
              </a:ext>
            </a:extLst>
          </p:cNvPr>
          <p:cNvGrpSpPr/>
          <p:nvPr/>
        </p:nvGrpSpPr>
        <p:grpSpPr>
          <a:xfrm>
            <a:off x="7979229" y="0"/>
            <a:ext cx="4212771" cy="6858000"/>
            <a:chOff x="7979229" y="0"/>
            <a:chExt cx="4212771" cy="6858000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C2A60F62-D9EA-4789-9AF1-859CBFAADEC3}"/>
                </a:ext>
              </a:extLst>
            </p:cNvPr>
            <p:cNvSpPr/>
            <p:nvPr/>
          </p:nvSpPr>
          <p:spPr>
            <a:xfrm>
              <a:off x="7979229" y="0"/>
              <a:ext cx="4212771" cy="6858000"/>
            </a:xfrm>
            <a:custGeom>
              <a:avLst/>
              <a:gdLst>
                <a:gd name="connsiteX0" fmla="*/ 0 w 4212771"/>
                <a:gd name="connsiteY0" fmla="*/ 0 h 6858000"/>
                <a:gd name="connsiteX1" fmla="*/ 4212771 w 4212771"/>
                <a:gd name="connsiteY1" fmla="*/ 0 h 6858000"/>
                <a:gd name="connsiteX2" fmla="*/ 4212771 w 4212771"/>
                <a:gd name="connsiteY2" fmla="*/ 6858000 h 6858000"/>
                <a:gd name="connsiteX3" fmla="*/ 0 w 421277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2771" h="6858000">
                  <a:moveTo>
                    <a:pt x="0" y="0"/>
                  </a:moveTo>
                  <a:lnTo>
                    <a:pt x="4212771" y="0"/>
                  </a:lnTo>
                  <a:lnTo>
                    <a:pt x="421277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BFDC8763-8D8D-4A09-8D64-7C009F28AFAF}"/>
                </a:ext>
              </a:extLst>
            </p:cNvPr>
            <p:cNvSpPr/>
            <p:nvPr/>
          </p:nvSpPr>
          <p:spPr>
            <a:xfrm>
              <a:off x="10218862" y="259445"/>
              <a:ext cx="254327" cy="87736"/>
            </a:xfrm>
            <a:custGeom>
              <a:avLst/>
              <a:gdLst>
                <a:gd name="connsiteX0" fmla="*/ 230155 w 254327"/>
                <a:gd name="connsiteY0" fmla="*/ 63411 h 87736"/>
                <a:gd name="connsiteX1" fmla="*/ 24290 w 254327"/>
                <a:gd name="connsiteY1" fmla="*/ 63411 h 87736"/>
                <a:gd name="connsiteX2" fmla="*/ 24290 w 254327"/>
                <a:gd name="connsiteY2" fmla="*/ 0 h 87736"/>
                <a:gd name="connsiteX3" fmla="*/ 0 w 254327"/>
                <a:gd name="connsiteY3" fmla="*/ 0 h 87736"/>
                <a:gd name="connsiteX4" fmla="*/ 0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230155 w 254327"/>
                <a:gd name="connsiteY7" fmla="*/ 0 h 87736"/>
                <a:gd name="connsiteX8" fmla="*/ 230155 w 254327"/>
                <a:gd name="connsiteY8" fmla="*/ 63411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230155" y="63411"/>
                  </a:moveTo>
                  <a:lnTo>
                    <a:pt x="24290" y="63411"/>
                  </a:lnTo>
                  <a:lnTo>
                    <a:pt x="24290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230155" y="0"/>
                  </a:lnTo>
                  <a:lnTo>
                    <a:pt x="230155" y="63411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5F55389C-E05A-476B-A81A-632C7F412317}"/>
                </a:ext>
              </a:extLst>
            </p:cNvPr>
            <p:cNvSpPr/>
            <p:nvPr/>
          </p:nvSpPr>
          <p:spPr>
            <a:xfrm>
              <a:off x="10218862" y="426418"/>
              <a:ext cx="254327" cy="87737"/>
            </a:xfrm>
            <a:custGeom>
              <a:avLst/>
              <a:gdLst>
                <a:gd name="connsiteX0" fmla="*/ 0 w 254327"/>
                <a:gd name="connsiteY0" fmla="*/ 87737 h 87737"/>
                <a:gd name="connsiteX1" fmla="*/ 24290 w 254327"/>
                <a:gd name="connsiteY1" fmla="*/ 87737 h 87737"/>
                <a:gd name="connsiteX2" fmla="*/ 24290 w 254327"/>
                <a:gd name="connsiteY2" fmla="*/ 24326 h 87737"/>
                <a:gd name="connsiteX3" fmla="*/ 230155 w 254327"/>
                <a:gd name="connsiteY3" fmla="*/ 24326 h 87737"/>
                <a:gd name="connsiteX4" fmla="*/ 230155 w 254327"/>
                <a:gd name="connsiteY4" fmla="*/ 87737 h 87737"/>
                <a:gd name="connsiteX5" fmla="*/ 254327 w 254327"/>
                <a:gd name="connsiteY5" fmla="*/ 87737 h 87737"/>
                <a:gd name="connsiteX6" fmla="*/ 254327 w 254327"/>
                <a:gd name="connsiteY6" fmla="*/ 0 h 87737"/>
                <a:gd name="connsiteX7" fmla="*/ 0 w 254327"/>
                <a:gd name="connsiteY7" fmla="*/ 0 h 87737"/>
                <a:gd name="connsiteX8" fmla="*/ 0 w 254327"/>
                <a:gd name="connsiteY8" fmla="*/ 87737 h 8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7">
                  <a:moveTo>
                    <a:pt x="0" y="87737"/>
                  </a:moveTo>
                  <a:lnTo>
                    <a:pt x="24290" y="87737"/>
                  </a:lnTo>
                  <a:lnTo>
                    <a:pt x="24290" y="24326"/>
                  </a:lnTo>
                  <a:lnTo>
                    <a:pt x="230155" y="24326"/>
                  </a:lnTo>
                  <a:lnTo>
                    <a:pt x="230155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B52CC95D-9196-4169-A78F-7BCB12C167F1}"/>
                </a:ext>
              </a:extLst>
            </p:cNvPr>
            <p:cNvSpPr/>
            <p:nvPr/>
          </p:nvSpPr>
          <p:spPr>
            <a:xfrm>
              <a:off x="9315474" y="347071"/>
              <a:ext cx="24172" cy="167089"/>
            </a:xfrm>
            <a:custGeom>
              <a:avLst/>
              <a:gdLst>
                <a:gd name="connsiteX0" fmla="*/ 24173 w 24172"/>
                <a:gd name="connsiteY0" fmla="*/ 0 h 167089"/>
                <a:gd name="connsiteX1" fmla="*/ 0 w 24172"/>
                <a:gd name="connsiteY1" fmla="*/ 0 h 167089"/>
                <a:gd name="connsiteX2" fmla="*/ 0 w 24172"/>
                <a:gd name="connsiteY2" fmla="*/ 167090 h 167089"/>
                <a:gd name="connsiteX3" fmla="*/ 24173 w 24172"/>
                <a:gd name="connsiteY3" fmla="*/ 167090 h 167089"/>
                <a:gd name="connsiteX4" fmla="*/ 24173 w 24172"/>
                <a:gd name="connsiteY4" fmla="*/ 0 h 16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89">
                  <a:moveTo>
                    <a:pt x="24173" y="0"/>
                  </a:moveTo>
                  <a:lnTo>
                    <a:pt x="0" y="0"/>
                  </a:lnTo>
                  <a:lnTo>
                    <a:pt x="0" y="167090"/>
                  </a:lnTo>
                  <a:lnTo>
                    <a:pt x="24173" y="167090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0982F996-9F48-47E7-828B-604C70313F7B}"/>
                </a:ext>
              </a:extLst>
            </p:cNvPr>
            <p:cNvSpPr/>
            <p:nvPr/>
          </p:nvSpPr>
          <p:spPr>
            <a:xfrm>
              <a:off x="9200403" y="259445"/>
              <a:ext cx="254320" cy="24206"/>
            </a:xfrm>
            <a:custGeom>
              <a:avLst/>
              <a:gdLst>
                <a:gd name="connsiteX0" fmla="*/ 254321 w 254320"/>
                <a:gd name="connsiteY0" fmla="*/ 0 h 24206"/>
                <a:gd name="connsiteX1" fmla="*/ 0 w 254320"/>
                <a:gd name="connsiteY1" fmla="*/ 0 h 24206"/>
                <a:gd name="connsiteX2" fmla="*/ 0 w 254320"/>
                <a:gd name="connsiteY2" fmla="*/ 24207 h 24206"/>
                <a:gd name="connsiteX3" fmla="*/ 254321 w 254320"/>
                <a:gd name="connsiteY3" fmla="*/ 24207 h 24206"/>
                <a:gd name="connsiteX4" fmla="*/ 254321 w 254320"/>
                <a:gd name="connsiteY4" fmla="*/ 0 h 2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0" h="24206">
                  <a:moveTo>
                    <a:pt x="254321" y="0"/>
                  </a:moveTo>
                  <a:lnTo>
                    <a:pt x="0" y="0"/>
                  </a:lnTo>
                  <a:lnTo>
                    <a:pt x="0" y="24207"/>
                  </a:lnTo>
                  <a:lnTo>
                    <a:pt x="254321" y="24207"/>
                  </a:lnTo>
                  <a:lnTo>
                    <a:pt x="254321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3E8AD787-2162-4453-9291-C8C1395865D7}"/>
                </a:ext>
              </a:extLst>
            </p:cNvPr>
            <p:cNvSpPr/>
            <p:nvPr/>
          </p:nvSpPr>
          <p:spPr>
            <a:xfrm>
              <a:off x="8690919" y="254725"/>
              <a:ext cx="253968" cy="92696"/>
            </a:xfrm>
            <a:custGeom>
              <a:avLst/>
              <a:gdLst>
                <a:gd name="connsiteX0" fmla="*/ 127102 w 253968"/>
                <a:gd name="connsiteY0" fmla="*/ 0 h 92696"/>
                <a:gd name="connsiteX1" fmla="*/ 0 w 253968"/>
                <a:gd name="connsiteY1" fmla="*/ 92697 h 92696"/>
                <a:gd name="connsiteX2" fmla="*/ 25819 w 253968"/>
                <a:gd name="connsiteY2" fmla="*/ 92697 h 92696"/>
                <a:gd name="connsiteX3" fmla="*/ 126984 w 253968"/>
                <a:gd name="connsiteY3" fmla="*/ 24207 h 92696"/>
                <a:gd name="connsiteX4" fmla="*/ 228149 w 253968"/>
                <a:gd name="connsiteY4" fmla="*/ 92697 h 92696"/>
                <a:gd name="connsiteX5" fmla="*/ 253968 w 253968"/>
                <a:gd name="connsiteY5" fmla="*/ 92697 h 92696"/>
                <a:gd name="connsiteX6" fmla="*/ 126866 w 253968"/>
                <a:gd name="connsiteY6" fmla="*/ 0 h 92696"/>
                <a:gd name="connsiteX7" fmla="*/ 127102 w 253968"/>
                <a:gd name="connsiteY7" fmla="*/ 0 h 9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6">
                  <a:moveTo>
                    <a:pt x="127102" y="0"/>
                  </a:moveTo>
                  <a:cubicBezTo>
                    <a:pt x="67561" y="0"/>
                    <a:pt x="16858" y="39086"/>
                    <a:pt x="0" y="92697"/>
                  </a:cubicBezTo>
                  <a:lnTo>
                    <a:pt x="25819" y="92697"/>
                  </a:lnTo>
                  <a:cubicBezTo>
                    <a:pt x="41736" y="52666"/>
                    <a:pt x="81120" y="24207"/>
                    <a:pt x="126984" y="24207"/>
                  </a:cubicBezTo>
                  <a:cubicBezTo>
                    <a:pt x="172848" y="24207"/>
                    <a:pt x="212232" y="52666"/>
                    <a:pt x="228149" y="92697"/>
                  </a:cubicBezTo>
                  <a:lnTo>
                    <a:pt x="253968" y="92697"/>
                  </a:lnTo>
                  <a:cubicBezTo>
                    <a:pt x="236986" y="38968"/>
                    <a:pt x="186525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CBFB3269-8002-404B-A79A-457EBC3472F1}"/>
                </a:ext>
              </a:extLst>
            </p:cNvPr>
            <p:cNvSpPr/>
            <p:nvPr/>
          </p:nvSpPr>
          <p:spPr>
            <a:xfrm>
              <a:off x="8690912" y="426303"/>
              <a:ext cx="254209" cy="92578"/>
            </a:xfrm>
            <a:custGeom>
              <a:avLst/>
              <a:gdLst>
                <a:gd name="connsiteX0" fmla="*/ 127102 w 254209"/>
                <a:gd name="connsiteY0" fmla="*/ 68371 h 92578"/>
                <a:gd name="connsiteX1" fmla="*/ 25943 w 254209"/>
                <a:gd name="connsiteY1" fmla="*/ 0 h 92578"/>
                <a:gd name="connsiteX2" fmla="*/ 0 w 254209"/>
                <a:gd name="connsiteY2" fmla="*/ 0 h 92578"/>
                <a:gd name="connsiteX3" fmla="*/ 127102 w 254209"/>
                <a:gd name="connsiteY3" fmla="*/ 92578 h 92578"/>
                <a:gd name="connsiteX4" fmla="*/ 254210 w 254209"/>
                <a:gd name="connsiteY4" fmla="*/ 0 h 92578"/>
                <a:gd name="connsiteX5" fmla="*/ 228267 w 254209"/>
                <a:gd name="connsiteY5" fmla="*/ 0 h 92578"/>
                <a:gd name="connsiteX6" fmla="*/ 127102 w 254209"/>
                <a:gd name="connsiteY6" fmla="*/ 68371 h 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9" h="92578">
                  <a:moveTo>
                    <a:pt x="127102" y="68371"/>
                  </a:moveTo>
                  <a:cubicBezTo>
                    <a:pt x="81238" y="68371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1"/>
                    <a:pt x="67444" y="92578"/>
                    <a:pt x="127102" y="92578"/>
                  </a:cubicBezTo>
                  <a:cubicBezTo>
                    <a:pt x="186766" y="92578"/>
                    <a:pt x="237228" y="53611"/>
                    <a:pt x="254210" y="0"/>
                  </a:cubicBezTo>
                  <a:lnTo>
                    <a:pt x="228267" y="0"/>
                  </a:lnTo>
                  <a:cubicBezTo>
                    <a:pt x="212350" y="40031"/>
                    <a:pt x="172972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72A6ACB4-1C21-4315-89BD-8C7B12B09DFA}"/>
                </a:ext>
              </a:extLst>
            </p:cNvPr>
            <p:cNvSpPr/>
            <p:nvPr/>
          </p:nvSpPr>
          <p:spPr>
            <a:xfrm>
              <a:off x="8181703" y="259445"/>
              <a:ext cx="254322" cy="87736"/>
            </a:xfrm>
            <a:custGeom>
              <a:avLst/>
              <a:gdLst>
                <a:gd name="connsiteX0" fmla="*/ 230152 w 254322"/>
                <a:gd name="connsiteY0" fmla="*/ 63411 h 87736"/>
                <a:gd name="connsiteX1" fmla="*/ 24288 w 254322"/>
                <a:gd name="connsiteY1" fmla="*/ 63411 h 87736"/>
                <a:gd name="connsiteX2" fmla="*/ 24288 w 254322"/>
                <a:gd name="connsiteY2" fmla="*/ 0 h 87736"/>
                <a:gd name="connsiteX3" fmla="*/ 0 w 254322"/>
                <a:gd name="connsiteY3" fmla="*/ 0 h 87736"/>
                <a:gd name="connsiteX4" fmla="*/ 0 w 254322"/>
                <a:gd name="connsiteY4" fmla="*/ 87737 h 87736"/>
                <a:gd name="connsiteX5" fmla="*/ 254323 w 254322"/>
                <a:gd name="connsiteY5" fmla="*/ 87737 h 87736"/>
                <a:gd name="connsiteX6" fmla="*/ 254323 w 254322"/>
                <a:gd name="connsiteY6" fmla="*/ 0 h 87736"/>
                <a:gd name="connsiteX7" fmla="*/ 230152 w 254322"/>
                <a:gd name="connsiteY7" fmla="*/ 0 h 87736"/>
                <a:gd name="connsiteX8" fmla="*/ 230152 w 254322"/>
                <a:gd name="connsiteY8" fmla="*/ 63411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2" h="87736">
                  <a:moveTo>
                    <a:pt x="230152" y="63411"/>
                  </a:moveTo>
                  <a:lnTo>
                    <a:pt x="24288" y="63411"/>
                  </a:lnTo>
                  <a:lnTo>
                    <a:pt x="24288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3" y="87737"/>
                  </a:lnTo>
                  <a:lnTo>
                    <a:pt x="254323" y="0"/>
                  </a:lnTo>
                  <a:lnTo>
                    <a:pt x="230152" y="0"/>
                  </a:lnTo>
                  <a:lnTo>
                    <a:pt x="230152" y="63411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66782618-D494-431B-A72D-9AF69CB485F7}"/>
                </a:ext>
              </a:extLst>
            </p:cNvPr>
            <p:cNvSpPr/>
            <p:nvPr/>
          </p:nvSpPr>
          <p:spPr>
            <a:xfrm>
              <a:off x="8181703" y="426418"/>
              <a:ext cx="254322" cy="87737"/>
            </a:xfrm>
            <a:custGeom>
              <a:avLst/>
              <a:gdLst>
                <a:gd name="connsiteX0" fmla="*/ 0 w 254322"/>
                <a:gd name="connsiteY0" fmla="*/ 87737 h 87737"/>
                <a:gd name="connsiteX1" fmla="*/ 24288 w 254322"/>
                <a:gd name="connsiteY1" fmla="*/ 87737 h 87737"/>
                <a:gd name="connsiteX2" fmla="*/ 24288 w 254322"/>
                <a:gd name="connsiteY2" fmla="*/ 24326 h 87737"/>
                <a:gd name="connsiteX3" fmla="*/ 230152 w 254322"/>
                <a:gd name="connsiteY3" fmla="*/ 24326 h 87737"/>
                <a:gd name="connsiteX4" fmla="*/ 230152 w 254322"/>
                <a:gd name="connsiteY4" fmla="*/ 87737 h 87737"/>
                <a:gd name="connsiteX5" fmla="*/ 254323 w 254322"/>
                <a:gd name="connsiteY5" fmla="*/ 87737 h 87737"/>
                <a:gd name="connsiteX6" fmla="*/ 254323 w 254322"/>
                <a:gd name="connsiteY6" fmla="*/ 0 h 87737"/>
                <a:gd name="connsiteX7" fmla="*/ 0 w 254322"/>
                <a:gd name="connsiteY7" fmla="*/ 0 h 87737"/>
                <a:gd name="connsiteX8" fmla="*/ 0 w 254322"/>
                <a:gd name="connsiteY8" fmla="*/ 87737 h 8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2" h="87737">
                  <a:moveTo>
                    <a:pt x="0" y="87737"/>
                  </a:moveTo>
                  <a:lnTo>
                    <a:pt x="24288" y="87737"/>
                  </a:lnTo>
                  <a:lnTo>
                    <a:pt x="24288" y="24326"/>
                  </a:lnTo>
                  <a:lnTo>
                    <a:pt x="230152" y="24326"/>
                  </a:lnTo>
                  <a:lnTo>
                    <a:pt x="230152" y="87737"/>
                  </a:lnTo>
                  <a:lnTo>
                    <a:pt x="254323" y="87737"/>
                  </a:lnTo>
                  <a:lnTo>
                    <a:pt x="254323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E473746A-6639-4454-9080-1C3DAADFD6C8}"/>
                </a:ext>
              </a:extLst>
            </p:cNvPr>
            <p:cNvSpPr/>
            <p:nvPr/>
          </p:nvSpPr>
          <p:spPr>
            <a:xfrm>
              <a:off x="9709750" y="254840"/>
              <a:ext cx="254085" cy="92578"/>
            </a:xfrm>
            <a:custGeom>
              <a:avLst/>
              <a:gdLst>
                <a:gd name="connsiteX0" fmla="*/ 127931 w 254085"/>
                <a:gd name="connsiteY0" fmla="*/ 24207 h 92578"/>
                <a:gd name="connsiteX1" fmla="*/ 229684 w 254085"/>
                <a:gd name="connsiteY1" fmla="*/ 92460 h 92578"/>
                <a:gd name="connsiteX2" fmla="*/ 254086 w 254085"/>
                <a:gd name="connsiteY2" fmla="*/ 92460 h 92578"/>
                <a:gd name="connsiteX3" fmla="*/ 254086 w 254085"/>
                <a:gd name="connsiteY3" fmla="*/ 4841 h 92578"/>
                <a:gd name="connsiteX4" fmla="*/ 229919 w 254085"/>
                <a:gd name="connsiteY4" fmla="*/ 4841 h 92578"/>
                <a:gd name="connsiteX5" fmla="*/ 229919 w 254085"/>
                <a:gd name="connsiteY5" fmla="*/ 46525 h 92578"/>
                <a:gd name="connsiteX6" fmla="*/ 127931 w 254085"/>
                <a:gd name="connsiteY6" fmla="*/ 0 h 92578"/>
                <a:gd name="connsiteX7" fmla="*/ 0 w 254085"/>
                <a:gd name="connsiteY7" fmla="*/ 92578 h 92578"/>
                <a:gd name="connsiteX8" fmla="*/ 26060 w 254085"/>
                <a:gd name="connsiteY8" fmla="*/ 92578 h 92578"/>
                <a:gd name="connsiteX9" fmla="*/ 127814 w 254085"/>
                <a:gd name="connsiteY9" fmla="*/ 24207 h 92578"/>
                <a:gd name="connsiteX10" fmla="*/ 127931 w 254085"/>
                <a:gd name="connsiteY10" fmla="*/ 24207 h 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5" h="92578">
                  <a:moveTo>
                    <a:pt x="127931" y="24207"/>
                  </a:moveTo>
                  <a:cubicBezTo>
                    <a:pt x="174147" y="24207"/>
                    <a:pt x="213643" y="52547"/>
                    <a:pt x="229684" y="92460"/>
                  </a:cubicBezTo>
                  <a:lnTo>
                    <a:pt x="254086" y="92460"/>
                  </a:lnTo>
                  <a:lnTo>
                    <a:pt x="254086" y="4841"/>
                  </a:lnTo>
                  <a:lnTo>
                    <a:pt x="229919" y="4841"/>
                  </a:lnTo>
                  <a:lnTo>
                    <a:pt x="229919" y="46525"/>
                  </a:lnTo>
                  <a:cubicBezTo>
                    <a:pt x="205276" y="18067"/>
                    <a:pt x="168726" y="0"/>
                    <a:pt x="127931" y="0"/>
                  </a:cubicBezTo>
                  <a:cubicBezTo>
                    <a:pt x="68031" y="0"/>
                    <a:pt x="17217" y="38968"/>
                    <a:pt x="0" y="92578"/>
                  </a:cubicBezTo>
                  <a:lnTo>
                    <a:pt x="26060" y="92578"/>
                  </a:lnTo>
                  <a:cubicBezTo>
                    <a:pt x="42095" y="52547"/>
                    <a:pt x="81708" y="24207"/>
                    <a:pt x="127814" y="24207"/>
                  </a:cubicBezTo>
                  <a:lnTo>
                    <a:pt x="127931" y="2420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9D0C6738-E66F-4916-8451-AAFFF9E3B38E}"/>
                </a:ext>
              </a:extLst>
            </p:cNvPr>
            <p:cNvSpPr/>
            <p:nvPr/>
          </p:nvSpPr>
          <p:spPr>
            <a:xfrm>
              <a:off x="9709985" y="426175"/>
              <a:ext cx="254085" cy="92578"/>
            </a:xfrm>
            <a:custGeom>
              <a:avLst/>
              <a:gdLst>
                <a:gd name="connsiteX0" fmla="*/ 229802 w 254085"/>
                <a:gd name="connsiteY0" fmla="*/ 118 h 92578"/>
                <a:gd name="connsiteX1" fmla="*/ 229567 w 254085"/>
                <a:gd name="connsiteY1" fmla="*/ 118 h 92578"/>
                <a:gd name="connsiteX2" fmla="*/ 127814 w 254085"/>
                <a:gd name="connsiteY2" fmla="*/ 68371 h 92578"/>
                <a:gd name="connsiteX3" fmla="*/ 26060 w 254085"/>
                <a:gd name="connsiteY3" fmla="*/ 0 h 92578"/>
                <a:gd name="connsiteX4" fmla="*/ 0 w 254085"/>
                <a:gd name="connsiteY4" fmla="*/ 0 h 92578"/>
                <a:gd name="connsiteX5" fmla="*/ 127931 w 254085"/>
                <a:gd name="connsiteY5" fmla="*/ 92578 h 92578"/>
                <a:gd name="connsiteX6" fmla="*/ 229919 w 254085"/>
                <a:gd name="connsiteY6" fmla="*/ 46053 h 92578"/>
                <a:gd name="connsiteX7" fmla="*/ 229919 w 254085"/>
                <a:gd name="connsiteY7" fmla="*/ 87737 h 92578"/>
                <a:gd name="connsiteX8" fmla="*/ 254085 w 254085"/>
                <a:gd name="connsiteY8" fmla="*/ 87737 h 92578"/>
                <a:gd name="connsiteX9" fmla="*/ 254085 w 254085"/>
                <a:gd name="connsiteY9" fmla="*/ 118 h 92578"/>
                <a:gd name="connsiteX10" fmla="*/ 229919 w 254085"/>
                <a:gd name="connsiteY10" fmla="*/ 118 h 92578"/>
                <a:gd name="connsiteX11" fmla="*/ 229802 w 254085"/>
                <a:gd name="connsiteY11" fmla="*/ 118 h 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78">
                  <a:moveTo>
                    <a:pt x="229802" y="118"/>
                  </a:moveTo>
                  <a:lnTo>
                    <a:pt x="229567" y="118"/>
                  </a:lnTo>
                  <a:cubicBezTo>
                    <a:pt x="213532" y="40149"/>
                    <a:pt x="173912" y="68371"/>
                    <a:pt x="127814" y="68371"/>
                  </a:cubicBezTo>
                  <a:cubicBezTo>
                    <a:pt x="81708" y="68371"/>
                    <a:pt x="42095" y="40030"/>
                    <a:pt x="26060" y="0"/>
                  </a:cubicBezTo>
                  <a:lnTo>
                    <a:pt x="0" y="0"/>
                  </a:lnTo>
                  <a:cubicBezTo>
                    <a:pt x="17099" y="53611"/>
                    <a:pt x="67914" y="92578"/>
                    <a:pt x="127931" y="92578"/>
                  </a:cubicBezTo>
                  <a:cubicBezTo>
                    <a:pt x="168844" y="92578"/>
                    <a:pt x="205394" y="74511"/>
                    <a:pt x="229919" y="46053"/>
                  </a:cubicBezTo>
                  <a:lnTo>
                    <a:pt x="229919" y="87737"/>
                  </a:lnTo>
                  <a:lnTo>
                    <a:pt x="254085" y="87737"/>
                  </a:lnTo>
                  <a:lnTo>
                    <a:pt x="254085" y="118"/>
                  </a:lnTo>
                  <a:lnTo>
                    <a:pt x="229919" y="118"/>
                  </a:lnTo>
                  <a:lnTo>
                    <a:pt x="229802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B2E02A8E-307F-4209-9841-EDC5752981F5}"/>
                </a:ext>
              </a:extLst>
            </p:cNvPr>
            <p:cNvSpPr/>
            <p:nvPr/>
          </p:nvSpPr>
          <p:spPr>
            <a:xfrm>
              <a:off x="10218862" y="765085"/>
              <a:ext cx="253974" cy="92693"/>
            </a:xfrm>
            <a:custGeom>
              <a:avLst/>
              <a:gdLst>
                <a:gd name="connsiteX0" fmla="*/ 127102 w 253974"/>
                <a:gd name="connsiteY0" fmla="*/ 0 h 92693"/>
                <a:gd name="connsiteX1" fmla="*/ 0 w 253974"/>
                <a:gd name="connsiteY1" fmla="*/ 92694 h 92693"/>
                <a:gd name="connsiteX2" fmla="*/ 25825 w 253974"/>
                <a:gd name="connsiteY2" fmla="*/ 92694 h 92693"/>
                <a:gd name="connsiteX3" fmla="*/ 126984 w 253974"/>
                <a:gd name="connsiteY3" fmla="*/ 24205 h 92693"/>
                <a:gd name="connsiteX4" fmla="*/ 228149 w 253974"/>
                <a:gd name="connsiteY4" fmla="*/ 92694 h 92693"/>
                <a:gd name="connsiteX5" fmla="*/ 253975 w 253974"/>
                <a:gd name="connsiteY5" fmla="*/ 92694 h 92693"/>
                <a:gd name="connsiteX6" fmla="*/ 126867 w 253974"/>
                <a:gd name="connsiteY6" fmla="*/ 0 h 92693"/>
                <a:gd name="connsiteX7" fmla="*/ 127102 w 253974"/>
                <a:gd name="connsiteY7" fmla="*/ 0 h 9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74" h="92693">
                  <a:moveTo>
                    <a:pt x="127102" y="0"/>
                  </a:moveTo>
                  <a:cubicBezTo>
                    <a:pt x="67561" y="0"/>
                    <a:pt x="16864" y="39084"/>
                    <a:pt x="0" y="92694"/>
                  </a:cubicBezTo>
                  <a:lnTo>
                    <a:pt x="25825" y="92694"/>
                  </a:lnTo>
                  <a:cubicBezTo>
                    <a:pt x="41742" y="52663"/>
                    <a:pt x="81120" y="24205"/>
                    <a:pt x="126984" y="24205"/>
                  </a:cubicBezTo>
                  <a:cubicBezTo>
                    <a:pt x="172854" y="24205"/>
                    <a:pt x="212232" y="52663"/>
                    <a:pt x="228149" y="92694"/>
                  </a:cubicBezTo>
                  <a:lnTo>
                    <a:pt x="253975" y="92694"/>
                  </a:lnTo>
                  <a:cubicBezTo>
                    <a:pt x="236993" y="38967"/>
                    <a:pt x="186531" y="0"/>
                    <a:pt x="126867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84A37654-B30B-4CBB-8C07-0A689C92FBE6}"/>
                </a:ext>
              </a:extLst>
            </p:cNvPr>
            <p:cNvSpPr/>
            <p:nvPr/>
          </p:nvSpPr>
          <p:spPr>
            <a:xfrm>
              <a:off x="10218862" y="936776"/>
              <a:ext cx="254209" cy="92576"/>
            </a:xfrm>
            <a:custGeom>
              <a:avLst/>
              <a:gdLst>
                <a:gd name="connsiteX0" fmla="*/ 127102 w 254209"/>
                <a:gd name="connsiteY0" fmla="*/ 68371 h 92576"/>
                <a:gd name="connsiteX1" fmla="*/ 25943 w 254209"/>
                <a:gd name="connsiteY1" fmla="*/ 0 h 92576"/>
                <a:gd name="connsiteX2" fmla="*/ 0 w 254209"/>
                <a:gd name="connsiteY2" fmla="*/ 0 h 92576"/>
                <a:gd name="connsiteX3" fmla="*/ 127102 w 254209"/>
                <a:gd name="connsiteY3" fmla="*/ 92577 h 92576"/>
                <a:gd name="connsiteX4" fmla="*/ 254210 w 254209"/>
                <a:gd name="connsiteY4" fmla="*/ 0 h 92576"/>
                <a:gd name="connsiteX5" fmla="*/ 228267 w 254209"/>
                <a:gd name="connsiteY5" fmla="*/ 0 h 92576"/>
                <a:gd name="connsiteX6" fmla="*/ 127102 w 254209"/>
                <a:gd name="connsiteY6" fmla="*/ 68371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9" h="92576">
                  <a:moveTo>
                    <a:pt x="127102" y="68371"/>
                  </a:moveTo>
                  <a:cubicBezTo>
                    <a:pt x="81238" y="68371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0"/>
                    <a:pt x="67443" y="92577"/>
                    <a:pt x="127102" y="92577"/>
                  </a:cubicBezTo>
                  <a:cubicBezTo>
                    <a:pt x="186766" y="92577"/>
                    <a:pt x="237228" y="53610"/>
                    <a:pt x="254210" y="0"/>
                  </a:cubicBezTo>
                  <a:lnTo>
                    <a:pt x="228267" y="0"/>
                  </a:lnTo>
                  <a:cubicBezTo>
                    <a:pt x="212350" y="40031"/>
                    <a:pt x="172972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A92CC1EA-89E7-4EED-A269-CC30CAEAAB20}"/>
                </a:ext>
              </a:extLst>
            </p:cNvPr>
            <p:cNvSpPr/>
            <p:nvPr/>
          </p:nvSpPr>
          <p:spPr>
            <a:xfrm>
              <a:off x="9709750" y="769931"/>
              <a:ext cx="254320" cy="87736"/>
            </a:xfrm>
            <a:custGeom>
              <a:avLst/>
              <a:gdLst>
                <a:gd name="connsiteX0" fmla="*/ 230155 w 254320"/>
                <a:gd name="connsiteY0" fmla="*/ 63414 h 87736"/>
                <a:gd name="connsiteX1" fmla="*/ 24173 w 254320"/>
                <a:gd name="connsiteY1" fmla="*/ 63414 h 87736"/>
                <a:gd name="connsiteX2" fmla="*/ 24173 w 254320"/>
                <a:gd name="connsiteY2" fmla="*/ 0 h 87736"/>
                <a:gd name="connsiteX3" fmla="*/ 0 w 254320"/>
                <a:gd name="connsiteY3" fmla="*/ 0 h 87736"/>
                <a:gd name="connsiteX4" fmla="*/ 0 w 254320"/>
                <a:gd name="connsiteY4" fmla="*/ 87737 h 87736"/>
                <a:gd name="connsiteX5" fmla="*/ 254321 w 254320"/>
                <a:gd name="connsiteY5" fmla="*/ 87737 h 87736"/>
                <a:gd name="connsiteX6" fmla="*/ 254321 w 254320"/>
                <a:gd name="connsiteY6" fmla="*/ 0 h 87736"/>
                <a:gd name="connsiteX7" fmla="*/ 230155 w 254320"/>
                <a:gd name="connsiteY7" fmla="*/ 0 h 87736"/>
                <a:gd name="connsiteX8" fmla="*/ 230155 w 254320"/>
                <a:gd name="connsiteY8" fmla="*/ 63414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0" h="87736">
                  <a:moveTo>
                    <a:pt x="230155" y="63414"/>
                  </a:moveTo>
                  <a:lnTo>
                    <a:pt x="24173" y="63414"/>
                  </a:lnTo>
                  <a:lnTo>
                    <a:pt x="24173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1" y="87737"/>
                  </a:lnTo>
                  <a:lnTo>
                    <a:pt x="254321" y="0"/>
                  </a:lnTo>
                  <a:lnTo>
                    <a:pt x="230155" y="0"/>
                  </a:lnTo>
                  <a:lnTo>
                    <a:pt x="230155" y="6341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FC43D52F-D05B-4B6F-8E6C-8405CE752343}"/>
                </a:ext>
              </a:extLst>
            </p:cNvPr>
            <p:cNvSpPr/>
            <p:nvPr/>
          </p:nvSpPr>
          <p:spPr>
            <a:xfrm>
              <a:off x="9709750" y="936900"/>
              <a:ext cx="254320" cy="87736"/>
            </a:xfrm>
            <a:custGeom>
              <a:avLst/>
              <a:gdLst>
                <a:gd name="connsiteX0" fmla="*/ 0 w 254320"/>
                <a:gd name="connsiteY0" fmla="*/ 87737 h 87736"/>
                <a:gd name="connsiteX1" fmla="*/ 24173 w 254320"/>
                <a:gd name="connsiteY1" fmla="*/ 87737 h 87736"/>
                <a:gd name="connsiteX2" fmla="*/ 24173 w 254320"/>
                <a:gd name="connsiteY2" fmla="*/ 24330 h 87736"/>
                <a:gd name="connsiteX3" fmla="*/ 230155 w 254320"/>
                <a:gd name="connsiteY3" fmla="*/ 24330 h 87736"/>
                <a:gd name="connsiteX4" fmla="*/ 230155 w 254320"/>
                <a:gd name="connsiteY4" fmla="*/ 87737 h 87736"/>
                <a:gd name="connsiteX5" fmla="*/ 254321 w 254320"/>
                <a:gd name="connsiteY5" fmla="*/ 87737 h 87736"/>
                <a:gd name="connsiteX6" fmla="*/ 254321 w 254320"/>
                <a:gd name="connsiteY6" fmla="*/ 0 h 87736"/>
                <a:gd name="connsiteX7" fmla="*/ 0 w 254320"/>
                <a:gd name="connsiteY7" fmla="*/ 0 h 87736"/>
                <a:gd name="connsiteX8" fmla="*/ 0 w 254320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0" h="87736">
                  <a:moveTo>
                    <a:pt x="0" y="87737"/>
                  </a:moveTo>
                  <a:lnTo>
                    <a:pt x="24173" y="87737"/>
                  </a:lnTo>
                  <a:lnTo>
                    <a:pt x="24173" y="24330"/>
                  </a:lnTo>
                  <a:lnTo>
                    <a:pt x="230155" y="24330"/>
                  </a:lnTo>
                  <a:lnTo>
                    <a:pt x="230155" y="87737"/>
                  </a:lnTo>
                  <a:lnTo>
                    <a:pt x="254321" y="87737"/>
                  </a:lnTo>
                  <a:lnTo>
                    <a:pt x="254321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08D83145-B223-44DD-9843-4F7477ABD554}"/>
                </a:ext>
              </a:extLst>
            </p:cNvPr>
            <p:cNvSpPr/>
            <p:nvPr/>
          </p:nvSpPr>
          <p:spPr>
            <a:xfrm>
              <a:off x="8805996" y="857543"/>
              <a:ext cx="24172" cy="167087"/>
            </a:xfrm>
            <a:custGeom>
              <a:avLst/>
              <a:gdLst>
                <a:gd name="connsiteX0" fmla="*/ 24173 w 24172"/>
                <a:gd name="connsiteY0" fmla="*/ 0 h 167087"/>
                <a:gd name="connsiteX1" fmla="*/ 0 w 24172"/>
                <a:gd name="connsiteY1" fmla="*/ 0 h 167087"/>
                <a:gd name="connsiteX2" fmla="*/ 0 w 24172"/>
                <a:gd name="connsiteY2" fmla="*/ 167087 h 167087"/>
                <a:gd name="connsiteX3" fmla="*/ 24173 w 24172"/>
                <a:gd name="connsiteY3" fmla="*/ 167087 h 167087"/>
                <a:gd name="connsiteX4" fmla="*/ 24173 w 24172"/>
                <a:gd name="connsiteY4" fmla="*/ 0 h 1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87">
                  <a:moveTo>
                    <a:pt x="24173" y="0"/>
                  </a:moveTo>
                  <a:lnTo>
                    <a:pt x="0" y="0"/>
                  </a:lnTo>
                  <a:lnTo>
                    <a:pt x="0" y="167087"/>
                  </a:lnTo>
                  <a:lnTo>
                    <a:pt x="24173" y="167087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E29D8CE7-7ADA-4961-BDD6-11C9312B0FD1}"/>
                </a:ext>
              </a:extLst>
            </p:cNvPr>
            <p:cNvSpPr/>
            <p:nvPr/>
          </p:nvSpPr>
          <p:spPr>
            <a:xfrm>
              <a:off x="8690919" y="769931"/>
              <a:ext cx="254320" cy="24205"/>
            </a:xfrm>
            <a:custGeom>
              <a:avLst/>
              <a:gdLst>
                <a:gd name="connsiteX0" fmla="*/ 254321 w 254320"/>
                <a:gd name="connsiteY0" fmla="*/ 0 h 24205"/>
                <a:gd name="connsiteX1" fmla="*/ 0 w 254320"/>
                <a:gd name="connsiteY1" fmla="*/ 0 h 24205"/>
                <a:gd name="connsiteX2" fmla="*/ 0 w 254320"/>
                <a:gd name="connsiteY2" fmla="*/ 24205 h 24205"/>
                <a:gd name="connsiteX3" fmla="*/ 254321 w 254320"/>
                <a:gd name="connsiteY3" fmla="*/ 24205 h 24205"/>
                <a:gd name="connsiteX4" fmla="*/ 254321 w 254320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0" h="24205">
                  <a:moveTo>
                    <a:pt x="254321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1" y="24205"/>
                  </a:lnTo>
                  <a:lnTo>
                    <a:pt x="254321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9AEEB106-001C-40F8-B578-DFC63FA90842}"/>
                </a:ext>
              </a:extLst>
            </p:cNvPr>
            <p:cNvSpPr/>
            <p:nvPr/>
          </p:nvSpPr>
          <p:spPr>
            <a:xfrm>
              <a:off x="8181814" y="765085"/>
              <a:ext cx="253968" cy="92693"/>
            </a:xfrm>
            <a:custGeom>
              <a:avLst/>
              <a:gdLst>
                <a:gd name="connsiteX0" fmla="*/ 127102 w 253968"/>
                <a:gd name="connsiteY0" fmla="*/ 0 h 92693"/>
                <a:gd name="connsiteX1" fmla="*/ 0 w 253968"/>
                <a:gd name="connsiteY1" fmla="*/ 92694 h 92693"/>
                <a:gd name="connsiteX2" fmla="*/ 25821 w 253968"/>
                <a:gd name="connsiteY2" fmla="*/ 92694 h 92693"/>
                <a:gd name="connsiteX3" fmla="*/ 126985 w 253968"/>
                <a:gd name="connsiteY3" fmla="*/ 24205 h 92693"/>
                <a:gd name="connsiteX4" fmla="*/ 228147 w 253968"/>
                <a:gd name="connsiteY4" fmla="*/ 92694 h 92693"/>
                <a:gd name="connsiteX5" fmla="*/ 253969 w 253968"/>
                <a:gd name="connsiteY5" fmla="*/ 92694 h 92693"/>
                <a:gd name="connsiteX6" fmla="*/ 126866 w 253968"/>
                <a:gd name="connsiteY6" fmla="*/ 0 h 92693"/>
                <a:gd name="connsiteX7" fmla="*/ 127102 w 253968"/>
                <a:gd name="connsiteY7" fmla="*/ 0 h 9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3">
                  <a:moveTo>
                    <a:pt x="127102" y="0"/>
                  </a:moveTo>
                  <a:cubicBezTo>
                    <a:pt x="67560" y="0"/>
                    <a:pt x="16860" y="39084"/>
                    <a:pt x="0" y="92694"/>
                  </a:cubicBezTo>
                  <a:lnTo>
                    <a:pt x="25821" y="92694"/>
                  </a:lnTo>
                  <a:cubicBezTo>
                    <a:pt x="41738" y="52663"/>
                    <a:pt x="81119" y="24205"/>
                    <a:pt x="126985" y="24205"/>
                  </a:cubicBezTo>
                  <a:cubicBezTo>
                    <a:pt x="172850" y="24205"/>
                    <a:pt x="212230" y="52663"/>
                    <a:pt x="228147" y="92694"/>
                  </a:cubicBezTo>
                  <a:lnTo>
                    <a:pt x="253969" y="92694"/>
                  </a:lnTo>
                  <a:cubicBezTo>
                    <a:pt x="236990" y="38967"/>
                    <a:pt x="186527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0EFD6714-DD33-45E9-8540-FE779DAA1667}"/>
                </a:ext>
              </a:extLst>
            </p:cNvPr>
            <p:cNvSpPr/>
            <p:nvPr/>
          </p:nvSpPr>
          <p:spPr>
            <a:xfrm>
              <a:off x="8181814" y="936776"/>
              <a:ext cx="254204" cy="92576"/>
            </a:xfrm>
            <a:custGeom>
              <a:avLst/>
              <a:gdLst>
                <a:gd name="connsiteX0" fmla="*/ 127102 w 254204"/>
                <a:gd name="connsiteY0" fmla="*/ 68371 h 92576"/>
                <a:gd name="connsiteX1" fmla="*/ 25939 w 254204"/>
                <a:gd name="connsiteY1" fmla="*/ 0 h 92576"/>
                <a:gd name="connsiteX2" fmla="*/ 0 w 254204"/>
                <a:gd name="connsiteY2" fmla="*/ 0 h 92576"/>
                <a:gd name="connsiteX3" fmla="*/ 127102 w 254204"/>
                <a:gd name="connsiteY3" fmla="*/ 92577 h 92576"/>
                <a:gd name="connsiteX4" fmla="*/ 254205 w 254204"/>
                <a:gd name="connsiteY4" fmla="*/ 0 h 92576"/>
                <a:gd name="connsiteX5" fmla="*/ 228266 w 254204"/>
                <a:gd name="connsiteY5" fmla="*/ 0 h 92576"/>
                <a:gd name="connsiteX6" fmla="*/ 127102 w 254204"/>
                <a:gd name="connsiteY6" fmla="*/ 68371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4" h="92576">
                  <a:moveTo>
                    <a:pt x="127102" y="68371"/>
                  </a:moveTo>
                  <a:cubicBezTo>
                    <a:pt x="81237" y="68371"/>
                    <a:pt x="41857" y="40031"/>
                    <a:pt x="25939" y="0"/>
                  </a:cubicBezTo>
                  <a:lnTo>
                    <a:pt x="0" y="0"/>
                  </a:lnTo>
                  <a:cubicBezTo>
                    <a:pt x="16978" y="53610"/>
                    <a:pt x="67442" y="92577"/>
                    <a:pt x="127102" y="92577"/>
                  </a:cubicBezTo>
                  <a:cubicBezTo>
                    <a:pt x="186762" y="92577"/>
                    <a:pt x="237226" y="53610"/>
                    <a:pt x="254205" y="0"/>
                  </a:cubicBezTo>
                  <a:lnTo>
                    <a:pt x="228266" y="0"/>
                  </a:lnTo>
                  <a:cubicBezTo>
                    <a:pt x="212348" y="40031"/>
                    <a:pt x="172968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52FB3D11-1ED0-46EA-A4CE-2A64B6BD825C}"/>
                </a:ext>
              </a:extLst>
            </p:cNvPr>
            <p:cNvSpPr/>
            <p:nvPr/>
          </p:nvSpPr>
          <p:spPr>
            <a:xfrm>
              <a:off x="9200403" y="765326"/>
              <a:ext cx="254085" cy="92576"/>
            </a:xfrm>
            <a:custGeom>
              <a:avLst/>
              <a:gdLst>
                <a:gd name="connsiteX0" fmla="*/ 127925 w 254085"/>
                <a:gd name="connsiteY0" fmla="*/ 24205 h 92576"/>
                <a:gd name="connsiteX1" fmla="*/ 229678 w 254085"/>
                <a:gd name="connsiteY1" fmla="*/ 92459 h 92576"/>
                <a:gd name="connsiteX2" fmla="*/ 254086 w 254085"/>
                <a:gd name="connsiteY2" fmla="*/ 92459 h 92576"/>
                <a:gd name="connsiteX3" fmla="*/ 254086 w 254085"/>
                <a:gd name="connsiteY3" fmla="*/ 4840 h 92576"/>
                <a:gd name="connsiteX4" fmla="*/ 229913 w 254085"/>
                <a:gd name="connsiteY4" fmla="*/ 4840 h 92576"/>
                <a:gd name="connsiteX5" fmla="*/ 229913 w 254085"/>
                <a:gd name="connsiteY5" fmla="*/ 46523 h 92576"/>
                <a:gd name="connsiteX6" fmla="*/ 127925 w 254085"/>
                <a:gd name="connsiteY6" fmla="*/ 0 h 92576"/>
                <a:gd name="connsiteX7" fmla="*/ 0 w 254085"/>
                <a:gd name="connsiteY7" fmla="*/ 92576 h 92576"/>
                <a:gd name="connsiteX8" fmla="*/ 26054 w 254085"/>
                <a:gd name="connsiteY8" fmla="*/ 92576 h 92576"/>
                <a:gd name="connsiteX9" fmla="*/ 127807 w 254085"/>
                <a:gd name="connsiteY9" fmla="*/ 24205 h 92576"/>
                <a:gd name="connsiteX10" fmla="*/ 127925 w 254085"/>
                <a:gd name="connsiteY10" fmla="*/ 24205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5" h="92576">
                  <a:moveTo>
                    <a:pt x="127925" y="24205"/>
                  </a:moveTo>
                  <a:cubicBezTo>
                    <a:pt x="174148" y="24205"/>
                    <a:pt x="213643" y="52545"/>
                    <a:pt x="229678" y="92459"/>
                  </a:cubicBezTo>
                  <a:lnTo>
                    <a:pt x="254086" y="92459"/>
                  </a:lnTo>
                  <a:lnTo>
                    <a:pt x="254086" y="4840"/>
                  </a:lnTo>
                  <a:lnTo>
                    <a:pt x="229913" y="4840"/>
                  </a:lnTo>
                  <a:lnTo>
                    <a:pt x="229913" y="46523"/>
                  </a:lnTo>
                  <a:cubicBezTo>
                    <a:pt x="205270" y="18066"/>
                    <a:pt x="168720" y="0"/>
                    <a:pt x="127925" y="0"/>
                  </a:cubicBezTo>
                  <a:cubicBezTo>
                    <a:pt x="68031" y="0"/>
                    <a:pt x="17210" y="38966"/>
                    <a:pt x="0" y="92576"/>
                  </a:cubicBezTo>
                  <a:lnTo>
                    <a:pt x="26054" y="92576"/>
                  </a:lnTo>
                  <a:cubicBezTo>
                    <a:pt x="42089" y="52545"/>
                    <a:pt x="81708" y="24205"/>
                    <a:pt x="127807" y="24205"/>
                  </a:cubicBezTo>
                  <a:lnTo>
                    <a:pt x="127925" y="24205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C9B6F83A-8C91-466F-A4F3-C49EFAAA3C42}"/>
                </a:ext>
              </a:extLst>
            </p:cNvPr>
            <p:cNvSpPr/>
            <p:nvPr/>
          </p:nvSpPr>
          <p:spPr>
            <a:xfrm>
              <a:off x="9200632" y="936672"/>
              <a:ext cx="254085" cy="92576"/>
            </a:xfrm>
            <a:custGeom>
              <a:avLst/>
              <a:gdLst>
                <a:gd name="connsiteX0" fmla="*/ 229795 w 254085"/>
                <a:gd name="connsiteY0" fmla="*/ 118 h 92576"/>
                <a:gd name="connsiteX1" fmla="*/ 229560 w 254085"/>
                <a:gd name="connsiteY1" fmla="*/ 118 h 92576"/>
                <a:gd name="connsiteX2" fmla="*/ 127807 w 254085"/>
                <a:gd name="connsiteY2" fmla="*/ 68371 h 92576"/>
                <a:gd name="connsiteX3" fmla="*/ 26054 w 254085"/>
                <a:gd name="connsiteY3" fmla="*/ 0 h 92576"/>
                <a:gd name="connsiteX4" fmla="*/ 0 w 254085"/>
                <a:gd name="connsiteY4" fmla="*/ 0 h 92576"/>
                <a:gd name="connsiteX5" fmla="*/ 127925 w 254085"/>
                <a:gd name="connsiteY5" fmla="*/ 92576 h 92576"/>
                <a:gd name="connsiteX6" fmla="*/ 229913 w 254085"/>
                <a:gd name="connsiteY6" fmla="*/ 46053 h 92576"/>
                <a:gd name="connsiteX7" fmla="*/ 229913 w 254085"/>
                <a:gd name="connsiteY7" fmla="*/ 87737 h 92576"/>
                <a:gd name="connsiteX8" fmla="*/ 254086 w 254085"/>
                <a:gd name="connsiteY8" fmla="*/ 87737 h 92576"/>
                <a:gd name="connsiteX9" fmla="*/ 254086 w 254085"/>
                <a:gd name="connsiteY9" fmla="*/ 118 h 92576"/>
                <a:gd name="connsiteX10" fmla="*/ 229913 w 254085"/>
                <a:gd name="connsiteY10" fmla="*/ 118 h 92576"/>
                <a:gd name="connsiteX11" fmla="*/ 229795 w 254085"/>
                <a:gd name="connsiteY11" fmla="*/ 118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76">
                  <a:moveTo>
                    <a:pt x="229795" y="118"/>
                  </a:moveTo>
                  <a:lnTo>
                    <a:pt x="229560" y="118"/>
                  </a:lnTo>
                  <a:cubicBezTo>
                    <a:pt x="213525" y="40149"/>
                    <a:pt x="173912" y="68371"/>
                    <a:pt x="127807" y="68371"/>
                  </a:cubicBezTo>
                  <a:cubicBezTo>
                    <a:pt x="81708" y="68371"/>
                    <a:pt x="42089" y="40031"/>
                    <a:pt x="26054" y="0"/>
                  </a:cubicBezTo>
                  <a:lnTo>
                    <a:pt x="0" y="0"/>
                  </a:lnTo>
                  <a:cubicBezTo>
                    <a:pt x="17093" y="53610"/>
                    <a:pt x="67914" y="92576"/>
                    <a:pt x="127925" y="92576"/>
                  </a:cubicBezTo>
                  <a:cubicBezTo>
                    <a:pt x="168837" y="92576"/>
                    <a:pt x="205394" y="74510"/>
                    <a:pt x="229913" y="46053"/>
                  </a:cubicBezTo>
                  <a:lnTo>
                    <a:pt x="229913" y="87737"/>
                  </a:lnTo>
                  <a:lnTo>
                    <a:pt x="254086" y="87737"/>
                  </a:lnTo>
                  <a:lnTo>
                    <a:pt x="254086" y="118"/>
                  </a:lnTo>
                  <a:lnTo>
                    <a:pt x="229913" y="118"/>
                  </a:lnTo>
                  <a:lnTo>
                    <a:pt x="229795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0759292A-742A-4C73-B94F-E2E268E20A27}"/>
                </a:ext>
              </a:extLst>
            </p:cNvPr>
            <p:cNvSpPr/>
            <p:nvPr/>
          </p:nvSpPr>
          <p:spPr>
            <a:xfrm>
              <a:off x="10333945" y="1367903"/>
              <a:ext cx="24172" cy="167087"/>
            </a:xfrm>
            <a:custGeom>
              <a:avLst/>
              <a:gdLst>
                <a:gd name="connsiteX0" fmla="*/ 24173 w 24172"/>
                <a:gd name="connsiteY0" fmla="*/ 0 h 167087"/>
                <a:gd name="connsiteX1" fmla="*/ 0 w 24172"/>
                <a:gd name="connsiteY1" fmla="*/ 0 h 167087"/>
                <a:gd name="connsiteX2" fmla="*/ 0 w 24172"/>
                <a:gd name="connsiteY2" fmla="*/ 167087 h 167087"/>
                <a:gd name="connsiteX3" fmla="*/ 24173 w 24172"/>
                <a:gd name="connsiteY3" fmla="*/ 167087 h 167087"/>
                <a:gd name="connsiteX4" fmla="*/ 24173 w 24172"/>
                <a:gd name="connsiteY4" fmla="*/ 0 h 1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87">
                  <a:moveTo>
                    <a:pt x="24173" y="0"/>
                  </a:moveTo>
                  <a:lnTo>
                    <a:pt x="0" y="0"/>
                  </a:lnTo>
                  <a:lnTo>
                    <a:pt x="0" y="167087"/>
                  </a:lnTo>
                  <a:lnTo>
                    <a:pt x="24173" y="167087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D60A66F0-416F-4303-BF74-957BE296D5AE}"/>
                </a:ext>
              </a:extLst>
            </p:cNvPr>
            <p:cNvSpPr/>
            <p:nvPr/>
          </p:nvSpPr>
          <p:spPr>
            <a:xfrm>
              <a:off x="10218868" y="1280290"/>
              <a:ext cx="254327" cy="24205"/>
            </a:xfrm>
            <a:custGeom>
              <a:avLst/>
              <a:gdLst>
                <a:gd name="connsiteX0" fmla="*/ 254327 w 254327"/>
                <a:gd name="connsiteY0" fmla="*/ 0 h 24205"/>
                <a:gd name="connsiteX1" fmla="*/ 0 w 254327"/>
                <a:gd name="connsiteY1" fmla="*/ 0 h 24205"/>
                <a:gd name="connsiteX2" fmla="*/ 0 w 254327"/>
                <a:gd name="connsiteY2" fmla="*/ 24205 h 24205"/>
                <a:gd name="connsiteX3" fmla="*/ 254327 w 254327"/>
                <a:gd name="connsiteY3" fmla="*/ 24205 h 24205"/>
                <a:gd name="connsiteX4" fmla="*/ 254327 w 254327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7" h="24205">
                  <a:moveTo>
                    <a:pt x="254327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7" y="24205"/>
                  </a:lnTo>
                  <a:lnTo>
                    <a:pt x="254327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46B274AC-48DA-43A0-B2C7-C515E93A431C}"/>
                </a:ext>
              </a:extLst>
            </p:cNvPr>
            <p:cNvSpPr/>
            <p:nvPr/>
          </p:nvSpPr>
          <p:spPr>
            <a:xfrm>
              <a:off x="9709750" y="1275568"/>
              <a:ext cx="253968" cy="92694"/>
            </a:xfrm>
            <a:custGeom>
              <a:avLst/>
              <a:gdLst>
                <a:gd name="connsiteX0" fmla="*/ 127102 w 253968"/>
                <a:gd name="connsiteY0" fmla="*/ 0 h 92694"/>
                <a:gd name="connsiteX1" fmla="*/ 0 w 253968"/>
                <a:gd name="connsiteY1" fmla="*/ 92694 h 92694"/>
                <a:gd name="connsiteX2" fmla="*/ 25825 w 253968"/>
                <a:gd name="connsiteY2" fmla="*/ 92694 h 92694"/>
                <a:gd name="connsiteX3" fmla="*/ 126984 w 253968"/>
                <a:gd name="connsiteY3" fmla="*/ 24206 h 92694"/>
                <a:gd name="connsiteX4" fmla="*/ 228149 w 253968"/>
                <a:gd name="connsiteY4" fmla="*/ 92694 h 92694"/>
                <a:gd name="connsiteX5" fmla="*/ 253968 w 253968"/>
                <a:gd name="connsiteY5" fmla="*/ 92694 h 92694"/>
                <a:gd name="connsiteX6" fmla="*/ 126867 w 253968"/>
                <a:gd name="connsiteY6" fmla="*/ 0 h 92694"/>
                <a:gd name="connsiteX7" fmla="*/ 127102 w 253968"/>
                <a:gd name="connsiteY7" fmla="*/ 0 h 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4">
                  <a:moveTo>
                    <a:pt x="127102" y="0"/>
                  </a:moveTo>
                  <a:cubicBezTo>
                    <a:pt x="67561" y="0"/>
                    <a:pt x="16864" y="39084"/>
                    <a:pt x="0" y="92694"/>
                  </a:cubicBezTo>
                  <a:lnTo>
                    <a:pt x="25825" y="92694"/>
                  </a:lnTo>
                  <a:cubicBezTo>
                    <a:pt x="41742" y="52663"/>
                    <a:pt x="81120" y="24206"/>
                    <a:pt x="126984" y="24206"/>
                  </a:cubicBezTo>
                  <a:cubicBezTo>
                    <a:pt x="172848" y="24206"/>
                    <a:pt x="212232" y="52663"/>
                    <a:pt x="228149" y="92694"/>
                  </a:cubicBezTo>
                  <a:lnTo>
                    <a:pt x="253968" y="92694"/>
                  </a:lnTo>
                  <a:cubicBezTo>
                    <a:pt x="236993" y="38967"/>
                    <a:pt x="186531" y="0"/>
                    <a:pt x="126867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FA90094B-A6A7-4C87-8191-8D81D0256100}"/>
                </a:ext>
              </a:extLst>
            </p:cNvPr>
            <p:cNvSpPr/>
            <p:nvPr/>
          </p:nvSpPr>
          <p:spPr>
            <a:xfrm>
              <a:off x="9709750" y="1447142"/>
              <a:ext cx="254203" cy="92583"/>
            </a:xfrm>
            <a:custGeom>
              <a:avLst/>
              <a:gdLst>
                <a:gd name="connsiteX0" fmla="*/ 127102 w 254203"/>
                <a:gd name="connsiteY0" fmla="*/ 68371 h 92583"/>
                <a:gd name="connsiteX1" fmla="*/ 25943 w 254203"/>
                <a:gd name="connsiteY1" fmla="*/ 0 h 92583"/>
                <a:gd name="connsiteX2" fmla="*/ 0 w 254203"/>
                <a:gd name="connsiteY2" fmla="*/ 0 h 92583"/>
                <a:gd name="connsiteX3" fmla="*/ 127102 w 254203"/>
                <a:gd name="connsiteY3" fmla="*/ 92583 h 92583"/>
                <a:gd name="connsiteX4" fmla="*/ 254203 w 254203"/>
                <a:gd name="connsiteY4" fmla="*/ 0 h 92583"/>
                <a:gd name="connsiteX5" fmla="*/ 228267 w 254203"/>
                <a:gd name="connsiteY5" fmla="*/ 0 h 92583"/>
                <a:gd name="connsiteX6" fmla="*/ 127102 w 254203"/>
                <a:gd name="connsiteY6" fmla="*/ 68371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83">
                  <a:moveTo>
                    <a:pt x="127102" y="68371"/>
                  </a:moveTo>
                  <a:cubicBezTo>
                    <a:pt x="81238" y="68371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0"/>
                    <a:pt x="67443" y="92583"/>
                    <a:pt x="127102" y="92583"/>
                  </a:cubicBezTo>
                  <a:cubicBezTo>
                    <a:pt x="186766" y="92583"/>
                    <a:pt x="237228" y="53610"/>
                    <a:pt x="254203" y="0"/>
                  </a:cubicBezTo>
                  <a:lnTo>
                    <a:pt x="228267" y="0"/>
                  </a:lnTo>
                  <a:cubicBezTo>
                    <a:pt x="212350" y="40031"/>
                    <a:pt x="172965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753E2A5A-41AF-4958-8F14-3B933BB27B6A}"/>
                </a:ext>
              </a:extLst>
            </p:cNvPr>
            <p:cNvSpPr/>
            <p:nvPr/>
          </p:nvSpPr>
          <p:spPr>
            <a:xfrm>
              <a:off x="9200403" y="1280290"/>
              <a:ext cx="254320" cy="87736"/>
            </a:xfrm>
            <a:custGeom>
              <a:avLst/>
              <a:gdLst>
                <a:gd name="connsiteX0" fmla="*/ 230148 w 254320"/>
                <a:gd name="connsiteY0" fmla="*/ 63407 h 87736"/>
                <a:gd name="connsiteX1" fmla="*/ 24284 w 254320"/>
                <a:gd name="connsiteY1" fmla="*/ 63407 h 87736"/>
                <a:gd name="connsiteX2" fmla="*/ 24284 w 254320"/>
                <a:gd name="connsiteY2" fmla="*/ 0 h 87736"/>
                <a:gd name="connsiteX3" fmla="*/ 0 w 254320"/>
                <a:gd name="connsiteY3" fmla="*/ 0 h 87736"/>
                <a:gd name="connsiteX4" fmla="*/ 0 w 254320"/>
                <a:gd name="connsiteY4" fmla="*/ 87737 h 87736"/>
                <a:gd name="connsiteX5" fmla="*/ 254321 w 254320"/>
                <a:gd name="connsiteY5" fmla="*/ 87737 h 87736"/>
                <a:gd name="connsiteX6" fmla="*/ 254321 w 254320"/>
                <a:gd name="connsiteY6" fmla="*/ 0 h 87736"/>
                <a:gd name="connsiteX7" fmla="*/ 230148 w 254320"/>
                <a:gd name="connsiteY7" fmla="*/ 0 h 87736"/>
                <a:gd name="connsiteX8" fmla="*/ 230148 w 254320"/>
                <a:gd name="connsiteY8" fmla="*/ 6340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0" h="87736">
                  <a:moveTo>
                    <a:pt x="230148" y="63407"/>
                  </a:moveTo>
                  <a:lnTo>
                    <a:pt x="24284" y="63407"/>
                  </a:lnTo>
                  <a:lnTo>
                    <a:pt x="24284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1" y="87737"/>
                  </a:lnTo>
                  <a:lnTo>
                    <a:pt x="254321" y="0"/>
                  </a:lnTo>
                  <a:lnTo>
                    <a:pt x="230148" y="0"/>
                  </a:lnTo>
                  <a:lnTo>
                    <a:pt x="230148" y="6340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F127A265-7FBE-4E8D-B53F-1184EDB04CEC}"/>
                </a:ext>
              </a:extLst>
            </p:cNvPr>
            <p:cNvSpPr/>
            <p:nvPr/>
          </p:nvSpPr>
          <p:spPr>
            <a:xfrm>
              <a:off x="9200397" y="1447260"/>
              <a:ext cx="254320" cy="87736"/>
            </a:xfrm>
            <a:custGeom>
              <a:avLst/>
              <a:gdLst>
                <a:gd name="connsiteX0" fmla="*/ 0 w 254320"/>
                <a:gd name="connsiteY0" fmla="*/ 87737 h 87736"/>
                <a:gd name="connsiteX1" fmla="*/ 24284 w 254320"/>
                <a:gd name="connsiteY1" fmla="*/ 87737 h 87736"/>
                <a:gd name="connsiteX2" fmla="*/ 24284 w 254320"/>
                <a:gd name="connsiteY2" fmla="*/ 24323 h 87736"/>
                <a:gd name="connsiteX3" fmla="*/ 230148 w 254320"/>
                <a:gd name="connsiteY3" fmla="*/ 24323 h 87736"/>
                <a:gd name="connsiteX4" fmla="*/ 230148 w 254320"/>
                <a:gd name="connsiteY4" fmla="*/ 87737 h 87736"/>
                <a:gd name="connsiteX5" fmla="*/ 254321 w 254320"/>
                <a:gd name="connsiteY5" fmla="*/ 87737 h 87736"/>
                <a:gd name="connsiteX6" fmla="*/ 254321 w 254320"/>
                <a:gd name="connsiteY6" fmla="*/ 0 h 87736"/>
                <a:gd name="connsiteX7" fmla="*/ 0 w 254320"/>
                <a:gd name="connsiteY7" fmla="*/ 0 h 87736"/>
                <a:gd name="connsiteX8" fmla="*/ 0 w 254320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0" h="87736">
                  <a:moveTo>
                    <a:pt x="0" y="87737"/>
                  </a:moveTo>
                  <a:lnTo>
                    <a:pt x="24284" y="87737"/>
                  </a:lnTo>
                  <a:lnTo>
                    <a:pt x="24284" y="24323"/>
                  </a:lnTo>
                  <a:lnTo>
                    <a:pt x="230148" y="24323"/>
                  </a:lnTo>
                  <a:lnTo>
                    <a:pt x="230148" y="87737"/>
                  </a:lnTo>
                  <a:lnTo>
                    <a:pt x="254321" y="87737"/>
                  </a:lnTo>
                  <a:lnTo>
                    <a:pt x="254321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94BB28FD-540F-432A-BC00-2150C6F1A35D}"/>
                </a:ext>
              </a:extLst>
            </p:cNvPr>
            <p:cNvSpPr/>
            <p:nvPr/>
          </p:nvSpPr>
          <p:spPr>
            <a:xfrm>
              <a:off x="8296775" y="1367903"/>
              <a:ext cx="24170" cy="167087"/>
            </a:xfrm>
            <a:custGeom>
              <a:avLst/>
              <a:gdLst>
                <a:gd name="connsiteX0" fmla="*/ 24170 w 24170"/>
                <a:gd name="connsiteY0" fmla="*/ 0 h 167087"/>
                <a:gd name="connsiteX1" fmla="*/ 0 w 24170"/>
                <a:gd name="connsiteY1" fmla="*/ 0 h 167087"/>
                <a:gd name="connsiteX2" fmla="*/ 0 w 24170"/>
                <a:gd name="connsiteY2" fmla="*/ 167087 h 167087"/>
                <a:gd name="connsiteX3" fmla="*/ 24170 w 24170"/>
                <a:gd name="connsiteY3" fmla="*/ 167087 h 167087"/>
                <a:gd name="connsiteX4" fmla="*/ 24170 w 24170"/>
                <a:gd name="connsiteY4" fmla="*/ 0 h 1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0" h="167087">
                  <a:moveTo>
                    <a:pt x="24170" y="0"/>
                  </a:moveTo>
                  <a:lnTo>
                    <a:pt x="0" y="0"/>
                  </a:lnTo>
                  <a:lnTo>
                    <a:pt x="0" y="167087"/>
                  </a:lnTo>
                  <a:lnTo>
                    <a:pt x="24170" y="167087"/>
                  </a:lnTo>
                  <a:lnTo>
                    <a:pt x="24170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5E217A33-8186-4527-8A3F-86AEA657683A}"/>
                </a:ext>
              </a:extLst>
            </p:cNvPr>
            <p:cNvSpPr/>
            <p:nvPr/>
          </p:nvSpPr>
          <p:spPr>
            <a:xfrm>
              <a:off x="8181703" y="1280290"/>
              <a:ext cx="254322" cy="24205"/>
            </a:xfrm>
            <a:custGeom>
              <a:avLst/>
              <a:gdLst>
                <a:gd name="connsiteX0" fmla="*/ 254323 w 254322"/>
                <a:gd name="connsiteY0" fmla="*/ 0 h 24205"/>
                <a:gd name="connsiteX1" fmla="*/ 0 w 254322"/>
                <a:gd name="connsiteY1" fmla="*/ 0 h 24205"/>
                <a:gd name="connsiteX2" fmla="*/ 0 w 254322"/>
                <a:gd name="connsiteY2" fmla="*/ 24205 h 24205"/>
                <a:gd name="connsiteX3" fmla="*/ 254323 w 254322"/>
                <a:gd name="connsiteY3" fmla="*/ 24205 h 24205"/>
                <a:gd name="connsiteX4" fmla="*/ 254323 w 254322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2" h="24205">
                  <a:moveTo>
                    <a:pt x="254323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3" y="24205"/>
                  </a:lnTo>
                  <a:lnTo>
                    <a:pt x="25432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4B3470EC-A4A6-4357-8DE2-B2E36457D85B}"/>
                </a:ext>
              </a:extLst>
            </p:cNvPr>
            <p:cNvSpPr/>
            <p:nvPr/>
          </p:nvSpPr>
          <p:spPr>
            <a:xfrm>
              <a:off x="8690919" y="1275679"/>
              <a:ext cx="254085" cy="92583"/>
            </a:xfrm>
            <a:custGeom>
              <a:avLst/>
              <a:gdLst>
                <a:gd name="connsiteX0" fmla="*/ 127925 w 254085"/>
                <a:gd name="connsiteY0" fmla="*/ 24212 h 92583"/>
                <a:gd name="connsiteX1" fmla="*/ 229678 w 254085"/>
                <a:gd name="connsiteY1" fmla="*/ 92465 h 92583"/>
                <a:gd name="connsiteX2" fmla="*/ 254086 w 254085"/>
                <a:gd name="connsiteY2" fmla="*/ 92465 h 92583"/>
                <a:gd name="connsiteX3" fmla="*/ 254086 w 254085"/>
                <a:gd name="connsiteY3" fmla="*/ 4846 h 92583"/>
                <a:gd name="connsiteX4" fmla="*/ 229913 w 254085"/>
                <a:gd name="connsiteY4" fmla="*/ 4846 h 92583"/>
                <a:gd name="connsiteX5" fmla="*/ 229913 w 254085"/>
                <a:gd name="connsiteY5" fmla="*/ 46530 h 92583"/>
                <a:gd name="connsiteX6" fmla="*/ 127925 w 254085"/>
                <a:gd name="connsiteY6" fmla="*/ 0 h 92583"/>
                <a:gd name="connsiteX7" fmla="*/ 0 w 254085"/>
                <a:gd name="connsiteY7" fmla="*/ 92583 h 92583"/>
                <a:gd name="connsiteX8" fmla="*/ 26054 w 254085"/>
                <a:gd name="connsiteY8" fmla="*/ 92583 h 92583"/>
                <a:gd name="connsiteX9" fmla="*/ 127807 w 254085"/>
                <a:gd name="connsiteY9" fmla="*/ 24212 h 92583"/>
                <a:gd name="connsiteX10" fmla="*/ 127925 w 254085"/>
                <a:gd name="connsiteY10" fmla="*/ 24212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5" h="92583">
                  <a:moveTo>
                    <a:pt x="127925" y="24212"/>
                  </a:moveTo>
                  <a:cubicBezTo>
                    <a:pt x="174147" y="24212"/>
                    <a:pt x="213643" y="52552"/>
                    <a:pt x="229678" y="92465"/>
                  </a:cubicBezTo>
                  <a:lnTo>
                    <a:pt x="254086" y="92465"/>
                  </a:lnTo>
                  <a:lnTo>
                    <a:pt x="254086" y="4846"/>
                  </a:lnTo>
                  <a:lnTo>
                    <a:pt x="229913" y="4846"/>
                  </a:lnTo>
                  <a:lnTo>
                    <a:pt x="229913" y="46530"/>
                  </a:lnTo>
                  <a:cubicBezTo>
                    <a:pt x="205270" y="18072"/>
                    <a:pt x="168720" y="0"/>
                    <a:pt x="127925" y="0"/>
                  </a:cubicBezTo>
                  <a:cubicBezTo>
                    <a:pt x="68031" y="0"/>
                    <a:pt x="17210" y="38973"/>
                    <a:pt x="0" y="92583"/>
                  </a:cubicBezTo>
                  <a:lnTo>
                    <a:pt x="26054" y="92583"/>
                  </a:lnTo>
                  <a:cubicBezTo>
                    <a:pt x="42089" y="52552"/>
                    <a:pt x="81708" y="24212"/>
                    <a:pt x="127807" y="24212"/>
                  </a:cubicBezTo>
                  <a:lnTo>
                    <a:pt x="127925" y="24212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A19C84E9-45F2-478A-AF30-F05E16656E07}"/>
                </a:ext>
              </a:extLst>
            </p:cNvPr>
            <p:cNvSpPr/>
            <p:nvPr/>
          </p:nvSpPr>
          <p:spPr>
            <a:xfrm>
              <a:off x="8691148" y="1447031"/>
              <a:ext cx="254085" cy="92576"/>
            </a:xfrm>
            <a:custGeom>
              <a:avLst/>
              <a:gdLst>
                <a:gd name="connsiteX0" fmla="*/ 229795 w 254085"/>
                <a:gd name="connsiteY0" fmla="*/ 118 h 92576"/>
                <a:gd name="connsiteX1" fmla="*/ 229560 w 254085"/>
                <a:gd name="connsiteY1" fmla="*/ 118 h 92576"/>
                <a:gd name="connsiteX2" fmla="*/ 127807 w 254085"/>
                <a:gd name="connsiteY2" fmla="*/ 68371 h 92576"/>
                <a:gd name="connsiteX3" fmla="*/ 26060 w 254085"/>
                <a:gd name="connsiteY3" fmla="*/ 0 h 92576"/>
                <a:gd name="connsiteX4" fmla="*/ 0 w 254085"/>
                <a:gd name="connsiteY4" fmla="*/ 0 h 92576"/>
                <a:gd name="connsiteX5" fmla="*/ 127931 w 254085"/>
                <a:gd name="connsiteY5" fmla="*/ 92577 h 92576"/>
                <a:gd name="connsiteX6" fmla="*/ 229919 w 254085"/>
                <a:gd name="connsiteY6" fmla="*/ 46053 h 92576"/>
                <a:gd name="connsiteX7" fmla="*/ 229919 w 254085"/>
                <a:gd name="connsiteY7" fmla="*/ 87737 h 92576"/>
                <a:gd name="connsiteX8" fmla="*/ 254086 w 254085"/>
                <a:gd name="connsiteY8" fmla="*/ 87737 h 92576"/>
                <a:gd name="connsiteX9" fmla="*/ 254086 w 254085"/>
                <a:gd name="connsiteY9" fmla="*/ 118 h 92576"/>
                <a:gd name="connsiteX10" fmla="*/ 229919 w 254085"/>
                <a:gd name="connsiteY10" fmla="*/ 118 h 92576"/>
                <a:gd name="connsiteX11" fmla="*/ 229795 w 254085"/>
                <a:gd name="connsiteY11" fmla="*/ 118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76">
                  <a:moveTo>
                    <a:pt x="229795" y="118"/>
                  </a:moveTo>
                  <a:lnTo>
                    <a:pt x="229560" y="118"/>
                  </a:lnTo>
                  <a:cubicBezTo>
                    <a:pt x="213525" y="40149"/>
                    <a:pt x="173912" y="68371"/>
                    <a:pt x="127807" y="68371"/>
                  </a:cubicBezTo>
                  <a:cubicBezTo>
                    <a:pt x="81708" y="68371"/>
                    <a:pt x="42095" y="40031"/>
                    <a:pt x="26060" y="0"/>
                  </a:cubicBezTo>
                  <a:lnTo>
                    <a:pt x="0" y="0"/>
                  </a:lnTo>
                  <a:cubicBezTo>
                    <a:pt x="17099" y="53610"/>
                    <a:pt x="67914" y="92577"/>
                    <a:pt x="127931" y="92577"/>
                  </a:cubicBezTo>
                  <a:cubicBezTo>
                    <a:pt x="168844" y="92577"/>
                    <a:pt x="205394" y="74511"/>
                    <a:pt x="229919" y="46053"/>
                  </a:cubicBezTo>
                  <a:lnTo>
                    <a:pt x="229919" y="87737"/>
                  </a:lnTo>
                  <a:lnTo>
                    <a:pt x="254086" y="87737"/>
                  </a:lnTo>
                  <a:lnTo>
                    <a:pt x="254086" y="118"/>
                  </a:lnTo>
                  <a:lnTo>
                    <a:pt x="229919" y="118"/>
                  </a:lnTo>
                  <a:lnTo>
                    <a:pt x="229795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BF08766E-BC4A-424B-986D-FD21E8B45398}"/>
                </a:ext>
              </a:extLst>
            </p:cNvPr>
            <p:cNvSpPr/>
            <p:nvPr/>
          </p:nvSpPr>
          <p:spPr>
            <a:xfrm>
              <a:off x="8181814" y="1786169"/>
              <a:ext cx="254086" cy="92576"/>
            </a:xfrm>
            <a:custGeom>
              <a:avLst/>
              <a:gdLst>
                <a:gd name="connsiteX0" fmla="*/ 127928 w 254086"/>
                <a:gd name="connsiteY0" fmla="*/ 24205 h 92576"/>
                <a:gd name="connsiteX1" fmla="*/ 229680 w 254086"/>
                <a:gd name="connsiteY1" fmla="*/ 92459 h 92576"/>
                <a:gd name="connsiteX2" fmla="*/ 254087 w 254086"/>
                <a:gd name="connsiteY2" fmla="*/ 92459 h 92576"/>
                <a:gd name="connsiteX3" fmla="*/ 254087 w 254086"/>
                <a:gd name="connsiteY3" fmla="*/ 4840 h 92576"/>
                <a:gd name="connsiteX4" fmla="*/ 229916 w 254086"/>
                <a:gd name="connsiteY4" fmla="*/ 4840 h 92576"/>
                <a:gd name="connsiteX5" fmla="*/ 229916 w 254086"/>
                <a:gd name="connsiteY5" fmla="*/ 46523 h 92576"/>
                <a:gd name="connsiteX6" fmla="*/ 127928 w 254086"/>
                <a:gd name="connsiteY6" fmla="*/ 0 h 92576"/>
                <a:gd name="connsiteX7" fmla="*/ 0 w 254086"/>
                <a:gd name="connsiteY7" fmla="*/ 92577 h 92576"/>
                <a:gd name="connsiteX8" fmla="*/ 26057 w 254086"/>
                <a:gd name="connsiteY8" fmla="*/ 92577 h 92576"/>
                <a:gd name="connsiteX9" fmla="*/ 127810 w 254086"/>
                <a:gd name="connsiteY9" fmla="*/ 24205 h 92576"/>
                <a:gd name="connsiteX10" fmla="*/ 127928 w 254086"/>
                <a:gd name="connsiteY10" fmla="*/ 24205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6" h="92576">
                  <a:moveTo>
                    <a:pt x="127928" y="24205"/>
                  </a:moveTo>
                  <a:cubicBezTo>
                    <a:pt x="174147" y="24205"/>
                    <a:pt x="213645" y="52545"/>
                    <a:pt x="229680" y="92459"/>
                  </a:cubicBezTo>
                  <a:lnTo>
                    <a:pt x="254087" y="92459"/>
                  </a:lnTo>
                  <a:lnTo>
                    <a:pt x="254087" y="4840"/>
                  </a:lnTo>
                  <a:lnTo>
                    <a:pt x="229916" y="4840"/>
                  </a:lnTo>
                  <a:lnTo>
                    <a:pt x="229916" y="46523"/>
                  </a:lnTo>
                  <a:cubicBezTo>
                    <a:pt x="205274" y="18066"/>
                    <a:pt x="168723" y="0"/>
                    <a:pt x="127928" y="0"/>
                  </a:cubicBezTo>
                  <a:cubicBezTo>
                    <a:pt x="68031" y="0"/>
                    <a:pt x="17214" y="38967"/>
                    <a:pt x="0" y="92577"/>
                  </a:cubicBezTo>
                  <a:lnTo>
                    <a:pt x="26057" y="92577"/>
                  </a:lnTo>
                  <a:cubicBezTo>
                    <a:pt x="42092" y="52545"/>
                    <a:pt x="81709" y="24205"/>
                    <a:pt x="127810" y="24205"/>
                  </a:cubicBezTo>
                  <a:lnTo>
                    <a:pt x="127928" y="24205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954C2AE7-D997-4FC1-A15A-C30DD3ABBA16}"/>
                </a:ext>
              </a:extLst>
            </p:cNvPr>
            <p:cNvSpPr/>
            <p:nvPr/>
          </p:nvSpPr>
          <p:spPr>
            <a:xfrm>
              <a:off x="8181929" y="1957390"/>
              <a:ext cx="254086" cy="92576"/>
            </a:xfrm>
            <a:custGeom>
              <a:avLst/>
              <a:gdLst>
                <a:gd name="connsiteX0" fmla="*/ 229798 w 254086"/>
                <a:gd name="connsiteY0" fmla="*/ 118 h 92576"/>
                <a:gd name="connsiteX1" fmla="*/ 229562 w 254086"/>
                <a:gd name="connsiteY1" fmla="*/ 118 h 92576"/>
                <a:gd name="connsiteX2" fmla="*/ 127810 w 254086"/>
                <a:gd name="connsiteY2" fmla="*/ 68365 h 92576"/>
                <a:gd name="connsiteX3" fmla="*/ 26057 w 254086"/>
                <a:gd name="connsiteY3" fmla="*/ 0 h 92576"/>
                <a:gd name="connsiteX4" fmla="*/ 0 w 254086"/>
                <a:gd name="connsiteY4" fmla="*/ 0 h 92576"/>
                <a:gd name="connsiteX5" fmla="*/ 127927 w 254086"/>
                <a:gd name="connsiteY5" fmla="*/ 92577 h 92576"/>
                <a:gd name="connsiteX6" fmla="*/ 229916 w 254086"/>
                <a:gd name="connsiteY6" fmla="*/ 46047 h 92576"/>
                <a:gd name="connsiteX7" fmla="*/ 229916 w 254086"/>
                <a:gd name="connsiteY7" fmla="*/ 87737 h 92576"/>
                <a:gd name="connsiteX8" fmla="*/ 254086 w 254086"/>
                <a:gd name="connsiteY8" fmla="*/ 87737 h 92576"/>
                <a:gd name="connsiteX9" fmla="*/ 254086 w 254086"/>
                <a:gd name="connsiteY9" fmla="*/ 118 h 92576"/>
                <a:gd name="connsiteX10" fmla="*/ 229916 w 254086"/>
                <a:gd name="connsiteY10" fmla="*/ 118 h 92576"/>
                <a:gd name="connsiteX11" fmla="*/ 229798 w 254086"/>
                <a:gd name="connsiteY11" fmla="*/ 118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6" h="92576">
                  <a:moveTo>
                    <a:pt x="229798" y="118"/>
                  </a:moveTo>
                  <a:lnTo>
                    <a:pt x="229562" y="118"/>
                  </a:lnTo>
                  <a:cubicBezTo>
                    <a:pt x="213527" y="40149"/>
                    <a:pt x="173910" y="68365"/>
                    <a:pt x="127810" y="68365"/>
                  </a:cubicBezTo>
                  <a:cubicBezTo>
                    <a:pt x="81708" y="68365"/>
                    <a:pt x="42092" y="40025"/>
                    <a:pt x="26057" y="0"/>
                  </a:cubicBezTo>
                  <a:lnTo>
                    <a:pt x="0" y="0"/>
                  </a:lnTo>
                  <a:cubicBezTo>
                    <a:pt x="17096" y="53610"/>
                    <a:pt x="67913" y="92577"/>
                    <a:pt x="127927" y="92577"/>
                  </a:cubicBezTo>
                  <a:cubicBezTo>
                    <a:pt x="168841" y="92577"/>
                    <a:pt x="205392" y="74511"/>
                    <a:pt x="229916" y="46047"/>
                  </a:cubicBezTo>
                  <a:lnTo>
                    <a:pt x="229916" y="87737"/>
                  </a:lnTo>
                  <a:lnTo>
                    <a:pt x="254086" y="87737"/>
                  </a:lnTo>
                  <a:lnTo>
                    <a:pt x="254086" y="118"/>
                  </a:lnTo>
                  <a:lnTo>
                    <a:pt x="229916" y="118"/>
                  </a:lnTo>
                  <a:lnTo>
                    <a:pt x="229798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989AEAD3-9B94-4D1D-B851-93DE206A7D95}"/>
                </a:ext>
              </a:extLst>
            </p:cNvPr>
            <p:cNvSpPr/>
            <p:nvPr/>
          </p:nvSpPr>
          <p:spPr>
            <a:xfrm>
              <a:off x="9824821" y="1878399"/>
              <a:ext cx="24172" cy="167087"/>
            </a:xfrm>
            <a:custGeom>
              <a:avLst/>
              <a:gdLst>
                <a:gd name="connsiteX0" fmla="*/ 24173 w 24172"/>
                <a:gd name="connsiteY0" fmla="*/ 0 h 167087"/>
                <a:gd name="connsiteX1" fmla="*/ 0 w 24172"/>
                <a:gd name="connsiteY1" fmla="*/ 0 h 167087"/>
                <a:gd name="connsiteX2" fmla="*/ 0 w 24172"/>
                <a:gd name="connsiteY2" fmla="*/ 167087 h 167087"/>
                <a:gd name="connsiteX3" fmla="*/ 24173 w 24172"/>
                <a:gd name="connsiteY3" fmla="*/ 167087 h 167087"/>
                <a:gd name="connsiteX4" fmla="*/ 24173 w 24172"/>
                <a:gd name="connsiteY4" fmla="*/ 0 h 1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87">
                  <a:moveTo>
                    <a:pt x="24173" y="0"/>
                  </a:moveTo>
                  <a:lnTo>
                    <a:pt x="0" y="0"/>
                  </a:lnTo>
                  <a:lnTo>
                    <a:pt x="0" y="167087"/>
                  </a:lnTo>
                  <a:lnTo>
                    <a:pt x="24173" y="167087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E2C50B91-65A6-4CD0-A5E0-7305106022C3}"/>
                </a:ext>
              </a:extLst>
            </p:cNvPr>
            <p:cNvSpPr/>
            <p:nvPr/>
          </p:nvSpPr>
          <p:spPr>
            <a:xfrm>
              <a:off x="9709750" y="1790774"/>
              <a:ext cx="254320" cy="24205"/>
            </a:xfrm>
            <a:custGeom>
              <a:avLst/>
              <a:gdLst>
                <a:gd name="connsiteX0" fmla="*/ 254321 w 254320"/>
                <a:gd name="connsiteY0" fmla="*/ 0 h 24205"/>
                <a:gd name="connsiteX1" fmla="*/ 0 w 254320"/>
                <a:gd name="connsiteY1" fmla="*/ 0 h 24205"/>
                <a:gd name="connsiteX2" fmla="*/ 0 w 254320"/>
                <a:gd name="connsiteY2" fmla="*/ 24205 h 24205"/>
                <a:gd name="connsiteX3" fmla="*/ 254321 w 254320"/>
                <a:gd name="connsiteY3" fmla="*/ 24205 h 24205"/>
                <a:gd name="connsiteX4" fmla="*/ 254321 w 254320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0" h="24205">
                  <a:moveTo>
                    <a:pt x="254321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1" y="24205"/>
                  </a:lnTo>
                  <a:lnTo>
                    <a:pt x="254321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92228F27-71A1-4611-A7A4-BCDA68A928A9}"/>
                </a:ext>
              </a:extLst>
            </p:cNvPr>
            <p:cNvSpPr/>
            <p:nvPr/>
          </p:nvSpPr>
          <p:spPr>
            <a:xfrm>
              <a:off x="9200534" y="1785927"/>
              <a:ext cx="253968" cy="92693"/>
            </a:xfrm>
            <a:custGeom>
              <a:avLst/>
              <a:gdLst>
                <a:gd name="connsiteX0" fmla="*/ 127102 w 253968"/>
                <a:gd name="connsiteY0" fmla="*/ 0 h 92693"/>
                <a:gd name="connsiteX1" fmla="*/ 0 w 253968"/>
                <a:gd name="connsiteY1" fmla="*/ 92694 h 92693"/>
                <a:gd name="connsiteX2" fmla="*/ 25825 w 253968"/>
                <a:gd name="connsiteY2" fmla="*/ 92694 h 92693"/>
                <a:gd name="connsiteX3" fmla="*/ 126984 w 253968"/>
                <a:gd name="connsiteY3" fmla="*/ 24205 h 92693"/>
                <a:gd name="connsiteX4" fmla="*/ 228149 w 253968"/>
                <a:gd name="connsiteY4" fmla="*/ 92694 h 92693"/>
                <a:gd name="connsiteX5" fmla="*/ 253968 w 253968"/>
                <a:gd name="connsiteY5" fmla="*/ 92694 h 92693"/>
                <a:gd name="connsiteX6" fmla="*/ 126866 w 253968"/>
                <a:gd name="connsiteY6" fmla="*/ 0 h 92693"/>
                <a:gd name="connsiteX7" fmla="*/ 127102 w 253968"/>
                <a:gd name="connsiteY7" fmla="*/ 0 h 9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3">
                  <a:moveTo>
                    <a:pt x="127102" y="0"/>
                  </a:moveTo>
                  <a:cubicBezTo>
                    <a:pt x="67561" y="0"/>
                    <a:pt x="16864" y="39084"/>
                    <a:pt x="0" y="92694"/>
                  </a:cubicBezTo>
                  <a:lnTo>
                    <a:pt x="25825" y="92694"/>
                  </a:lnTo>
                  <a:cubicBezTo>
                    <a:pt x="41742" y="52663"/>
                    <a:pt x="81120" y="24205"/>
                    <a:pt x="126984" y="24205"/>
                  </a:cubicBezTo>
                  <a:cubicBezTo>
                    <a:pt x="172854" y="24205"/>
                    <a:pt x="212232" y="52663"/>
                    <a:pt x="228149" y="92694"/>
                  </a:cubicBezTo>
                  <a:lnTo>
                    <a:pt x="253968" y="92694"/>
                  </a:lnTo>
                  <a:cubicBezTo>
                    <a:pt x="236993" y="38967"/>
                    <a:pt x="186531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700375E7-1D4E-4070-B91D-E3125462CAE3}"/>
                </a:ext>
              </a:extLst>
            </p:cNvPr>
            <p:cNvSpPr/>
            <p:nvPr/>
          </p:nvSpPr>
          <p:spPr>
            <a:xfrm>
              <a:off x="9200540" y="1957619"/>
              <a:ext cx="254203" cy="92576"/>
            </a:xfrm>
            <a:custGeom>
              <a:avLst/>
              <a:gdLst>
                <a:gd name="connsiteX0" fmla="*/ 127102 w 254203"/>
                <a:gd name="connsiteY0" fmla="*/ 68371 h 92576"/>
                <a:gd name="connsiteX1" fmla="*/ 25943 w 254203"/>
                <a:gd name="connsiteY1" fmla="*/ 0 h 92576"/>
                <a:gd name="connsiteX2" fmla="*/ 0 w 254203"/>
                <a:gd name="connsiteY2" fmla="*/ 0 h 92576"/>
                <a:gd name="connsiteX3" fmla="*/ 127102 w 254203"/>
                <a:gd name="connsiteY3" fmla="*/ 92577 h 92576"/>
                <a:gd name="connsiteX4" fmla="*/ 254203 w 254203"/>
                <a:gd name="connsiteY4" fmla="*/ 0 h 92576"/>
                <a:gd name="connsiteX5" fmla="*/ 228267 w 254203"/>
                <a:gd name="connsiteY5" fmla="*/ 0 h 92576"/>
                <a:gd name="connsiteX6" fmla="*/ 127102 w 254203"/>
                <a:gd name="connsiteY6" fmla="*/ 68371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76">
                  <a:moveTo>
                    <a:pt x="127102" y="68371"/>
                  </a:moveTo>
                  <a:cubicBezTo>
                    <a:pt x="81238" y="68371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0"/>
                    <a:pt x="67443" y="92577"/>
                    <a:pt x="127102" y="92577"/>
                  </a:cubicBezTo>
                  <a:cubicBezTo>
                    <a:pt x="186766" y="92577"/>
                    <a:pt x="237228" y="53610"/>
                    <a:pt x="254203" y="0"/>
                  </a:cubicBezTo>
                  <a:lnTo>
                    <a:pt x="228267" y="0"/>
                  </a:lnTo>
                  <a:cubicBezTo>
                    <a:pt x="212350" y="40031"/>
                    <a:pt x="172972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97DF9B9D-4191-47FA-A9DC-C65FC834760A}"/>
                </a:ext>
              </a:extLst>
            </p:cNvPr>
            <p:cNvSpPr/>
            <p:nvPr/>
          </p:nvSpPr>
          <p:spPr>
            <a:xfrm>
              <a:off x="8690919" y="1790774"/>
              <a:ext cx="254320" cy="87618"/>
            </a:xfrm>
            <a:custGeom>
              <a:avLst/>
              <a:gdLst>
                <a:gd name="connsiteX0" fmla="*/ 230148 w 254320"/>
                <a:gd name="connsiteY0" fmla="*/ 63290 h 87618"/>
                <a:gd name="connsiteX1" fmla="*/ 24173 w 254320"/>
                <a:gd name="connsiteY1" fmla="*/ 63290 h 87618"/>
                <a:gd name="connsiteX2" fmla="*/ 24173 w 254320"/>
                <a:gd name="connsiteY2" fmla="*/ 0 h 87618"/>
                <a:gd name="connsiteX3" fmla="*/ 0 w 254320"/>
                <a:gd name="connsiteY3" fmla="*/ 0 h 87618"/>
                <a:gd name="connsiteX4" fmla="*/ 0 w 254320"/>
                <a:gd name="connsiteY4" fmla="*/ 87619 h 87618"/>
                <a:gd name="connsiteX5" fmla="*/ 254321 w 254320"/>
                <a:gd name="connsiteY5" fmla="*/ 87619 h 87618"/>
                <a:gd name="connsiteX6" fmla="*/ 254321 w 254320"/>
                <a:gd name="connsiteY6" fmla="*/ 0 h 87618"/>
                <a:gd name="connsiteX7" fmla="*/ 230148 w 254320"/>
                <a:gd name="connsiteY7" fmla="*/ 0 h 87618"/>
                <a:gd name="connsiteX8" fmla="*/ 230148 w 254320"/>
                <a:gd name="connsiteY8" fmla="*/ 63290 h 8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0" h="87618">
                  <a:moveTo>
                    <a:pt x="230148" y="63290"/>
                  </a:moveTo>
                  <a:lnTo>
                    <a:pt x="24173" y="63290"/>
                  </a:lnTo>
                  <a:lnTo>
                    <a:pt x="24173" y="0"/>
                  </a:lnTo>
                  <a:lnTo>
                    <a:pt x="0" y="0"/>
                  </a:lnTo>
                  <a:lnTo>
                    <a:pt x="0" y="87619"/>
                  </a:lnTo>
                  <a:lnTo>
                    <a:pt x="254321" y="87619"/>
                  </a:lnTo>
                  <a:lnTo>
                    <a:pt x="254321" y="0"/>
                  </a:lnTo>
                  <a:lnTo>
                    <a:pt x="230148" y="0"/>
                  </a:lnTo>
                  <a:lnTo>
                    <a:pt x="230148" y="6329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ADA55A92-64BD-4287-AB8C-DBB4A5E33E25}"/>
                </a:ext>
              </a:extLst>
            </p:cNvPr>
            <p:cNvSpPr/>
            <p:nvPr/>
          </p:nvSpPr>
          <p:spPr>
            <a:xfrm>
              <a:off x="8690912" y="1957743"/>
              <a:ext cx="254327" cy="87736"/>
            </a:xfrm>
            <a:custGeom>
              <a:avLst/>
              <a:gdLst>
                <a:gd name="connsiteX0" fmla="*/ 0 w 254327"/>
                <a:gd name="connsiteY0" fmla="*/ 87737 h 87736"/>
                <a:gd name="connsiteX1" fmla="*/ 24173 w 254327"/>
                <a:gd name="connsiteY1" fmla="*/ 87737 h 87736"/>
                <a:gd name="connsiteX2" fmla="*/ 24173 w 254327"/>
                <a:gd name="connsiteY2" fmla="*/ 24330 h 87736"/>
                <a:gd name="connsiteX3" fmla="*/ 230155 w 254327"/>
                <a:gd name="connsiteY3" fmla="*/ 24330 h 87736"/>
                <a:gd name="connsiteX4" fmla="*/ 230155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0 w 254327"/>
                <a:gd name="connsiteY7" fmla="*/ 0 h 87736"/>
                <a:gd name="connsiteX8" fmla="*/ 0 w 254327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0" y="87737"/>
                  </a:moveTo>
                  <a:lnTo>
                    <a:pt x="24173" y="87737"/>
                  </a:lnTo>
                  <a:lnTo>
                    <a:pt x="24173" y="24330"/>
                  </a:lnTo>
                  <a:lnTo>
                    <a:pt x="230155" y="24330"/>
                  </a:lnTo>
                  <a:lnTo>
                    <a:pt x="230155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EA858DE2-8B0D-4572-A105-F68839B60003}"/>
                </a:ext>
              </a:extLst>
            </p:cNvPr>
            <p:cNvSpPr/>
            <p:nvPr/>
          </p:nvSpPr>
          <p:spPr>
            <a:xfrm>
              <a:off x="10218868" y="1786169"/>
              <a:ext cx="254092" cy="92576"/>
            </a:xfrm>
            <a:custGeom>
              <a:avLst/>
              <a:gdLst>
                <a:gd name="connsiteX0" fmla="*/ 127931 w 254092"/>
                <a:gd name="connsiteY0" fmla="*/ 24205 h 92576"/>
                <a:gd name="connsiteX1" fmla="*/ 229684 w 254092"/>
                <a:gd name="connsiteY1" fmla="*/ 92459 h 92576"/>
                <a:gd name="connsiteX2" fmla="*/ 254092 w 254092"/>
                <a:gd name="connsiteY2" fmla="*/ 92459 h 92576"/>
                <a:gd name="connsiteX3" fmla="*/ 254092 w 254092"/>
                <a:gd name="connsiteY3" fmla="*/ 4840 h 92576"/>
                <a:gd name="connsiteX4" fmla="*/ 229919 w 254092"/>
                <a:gd name="connsiteY4" fmla="*/ 4840 h 92576"/>
                <a:gd name="connsiteX5" fmla="*/ 229919 w 254092"/>
                <a:gd name="connsiteY5" fmla="*/ 46523 h 92576"/>
                <a:gd name="connsiteX6" fmla="*/ 127931 w 254092"/>
                <a:gd name="connsiteY6" fmla="*/ 0 h 92576"/>
                <a:gd name="connsiteX7" fmla="*/ 0 w 254092"/>
                <a:gd name="connsiteY7" fmla="*/ 92577 h 92576"/>
                <a:gd name="connsiteX8" fmla="*/ 26060 w 254092"/>
                <a:gd name="connsiteY8" fmla="*/ 92577 h 92576"/>
                <a:gd name="connsiteX9" fmla="*/ 127814 w 254092"/>
                <a:gd name="connsiteY9" fmla="*/ 24205 h 92576"/>
                <a:gd name="connsiteX10" fmla="*/ 127931 w 254092"/>
                <a:gd name="connsiteY10" fmla="*/ 24205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92" h="92576">
                  <a:moveTo>
                    <a:pt x="127931" y="24205"/>
                  </a:moveTo>
                  <a:cubicBezTo>
                    <a:pt x="174147" y="24205"/>
                    <a:pt x="213650" y="52545"/>
                    <a:pt x="229684" y="92459"/>
                  </a:cubicBezTo>
                  <a:lnTo>
                    <a:pt x="254092" y="92459"/>
                  </a:lnTo>
                  <a:lnTo>
                    <a:pt x="254092" y="4840"/>
                  </a:lnTo>
                  <a:lnTo>
                    <a:pt x="229919" y="4840"/>
                  </a:lnTo>
                  <a:lnTo>
                    <a:pt x="229919" y="46523"/>
                  </a:lnTo>
                  <a:cubicBezTo>
                    <a:pt x="205276" y="18066"/>
                    <a:pt x="168726" y="0"/>
                    <a:pt x="127931" y="0"/>
                  </a:cubicBezTo>
                  <a:cubicBezTo>
                    <a:pt x="68031" y="0"/>
                    <a:pt x="17217" y="38967"/>
                    <a:pt x="0" y="92577"/>
                  </a:cubicBezTo>
                  <a:lnTo>
                    <a:pt x="26060" y="92577"/>
                  </a:lnTo>
                  <a:cubicBezTo>
                    <a:pt x="42095" y="52545"/>
                    <a:pt x="81708" y="24205"/>
                    <a:pt x="127814" y="24205"/>
                  </a:cubicBezTo>
                  <a:lnTo>
                    <a:pt x="127931" y="24205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ADB0679F-76C9-4613-A91D-BDE9D197118D}"/>
                </a:ext>
              </a:extLst>
            </p:cNvPr>
            <p:cNvSpPr/>
            <p:nvPr/>
          </p:nvSpPr>
          <p:spPr>
            <a:xfrm>
              <a:off x="10219110" y="1957390"/>
              <a:ext cx="254092" cy="92576"/>
            </a:xfrm>
            <a:custGeom>
              <a:avLst/>
              <a:gdLst>
                <a:gd name="connsiteX0" fmla="*/ 229802 w 254092"/>
                <a:gd name="connsiteY0" fmla="*/ 118 h 92576"/>
                <a:gd name="connsiteX1" fmla="*/ 229567 w 254092"/>
                <a:gd name="connsiteY1" fmla="*/ 118 h 92576"/>
                <a:gd name="connsiteX2" fmla="*/ 127814 w 254092"/>
                <a:gd name="connsiteY2" fmla="*/ 68365 h 92576"/>
                <a:gd name="connsiteX3" fmla="*/ 26060 w 254092"/>
                <a:gd name="connsiteY3" fmla="*/ 0 h 92576"/>
                <a:gd name="connsiteX4" fmla="*/ 0 w 254092"/>
                <a:gd name="connsiteY4" fmla="*/ 0 h 92576"/>
                <a:gd name="connsiteX5" fmla="*/ 127931 w 254092"/>
                <a:gd name="connsiteY5" fmla="*/ 92577 h 92576"/>
                <a:gd name="connsiteX6" fmla="*/ 229919 w 254092"/>
                <a:gd name="connsiteY6" fmla="*/ 46047 h 92576"/>
                <a:gd name="connsiteX7" fmla="*/ 229919 w 254092"/>
                <a:gd name="connsiteY7" fmla="*/ 87737 h 92576"/>
                <a:gd name="connsiteX8" fmla="*/ 254092 w 254092"/>
                <a:gd name="connsiteY8" fmla="*/ 87737 h 92576"/>
                <a:gd name="connsiteX9" fmla="*/ 254092 w 254092"/>
                <a:gd name="connsiteY9" fmla="*/ 118 h 92576"/>
                <a:gd name="connsiteX10" fmla="*/ 229919 w 254092"/>
                <a:gd name="connsiteY10" fmla="*/ 118 h 92576"/>
                <a:gd name="connsiteX11" fmla="*/ 229802 w 254092"/>
                <a:gd name="connsiteY11" fmla="*/ 118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92" h="92576">
                  <a:moveTo>
                    <a:pt x="229802" y="118"/>
                  </a:moveTo>
                  <a:lnTo>
                    <a:pt x="229567" y="118"/>
                  </a:lnTo>
                  <a:cubicBezTo>
                    <a:pt x="213532" y="40149"/>
                    <a:pt x="173912" y="68365"/>
                    <a:pt x="127814" y="68365"/>
                  </a:cubicBezTo>
                  <a:cubicBezTo>
                    <a:pt x="81715" y="68365"/>
                    <a:pt x="42095" y="40025"/>
                    <a:pt x="26060" y="0"/>
                  </a:cubicBezTo>
                  <a:lnTo>
                    <a:pt x="0" y="0"/>
                  </a:lnTo>
                  <a:cubicBezTo>
                    <a:pt x="17099" y="53610"/>
                    <a:pt x="67914" y="92577"/>
                    <a:pt x="127931" y="92577"/>
                  </a:cubicBezTo>
                  <a:cubicBezTo>
                    <a:pt x="168844" y="92577"/>
                    <a:pt x="205394" y="74511"/>
                    <a:pt x="229919" y="46047"/>
                  </a:cubicBezTo>
                  <a:lnTo>
                    <a:pt x="229919" y="87737"/>
                  </a:lnTo>
                  <a:lnTo>
                    <a:pt x="254092" y="87737"/>
                  </a:lnTo>
                  <a:lnTo>
                    <a:pt x="254092" y="118"/>
                  </a:lnTo>
                  <a:lnTo>
                    <a:pt x="229919" y="118"/>
                  </a:lnTo>
                  <a:lnTo>
                    <a:pt x="229802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8C7124CF-D647-4B22-940F-D400724F2555}"/>
                </a:ext>
              </a:extLst>
            </p:cNvPr>
            <p:cNvSpPr/>
            <p:nvPr/>
          </p:nvSpPr>
          <p:spPr>
            <a:xfrm>
              <a:off x="10218868" y="2301126"/>
              <a:ext cx="254327" cy="87736"/>
            </a:xfrm>
            <a:custGeom>
              <a:avLst/>
              <a:gdLst>
                <a:gd name="connsiteX0" fmla="*/ 230155 w 254327"/>
                <a:gd name="connsiteY0" fmla="*/ 63414 h 87736"/>
                <a:gd name="connsiteX1" fmla="*/ 24290 w 254327"/>
                <a:gd name="connsiteY1" fmla="*/ 63414 h 87736"/>
                <a:gd name="connsiteX2" fmla="*/ 24290 w 254327"/>
                <a:gd name="connsiteY2" fmla="*/ 0 h 87736"/>
                <a:gd name="connsiteX3" fmla="*/ 0 w 254327"/>
                <a:gd name="connsiteY3" fmla="*/ 0 h 87736"/>
                <a:gd name="connsiteX4" fmla="*/ 0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230155 w 254327"/>
                <a:gd name="connsiteY7" fmla="*/ 0 h 87736"/>
                <a:gd name="connsiteX8" fmla="*/ 230155 w 254327"/>
                <a:gd name="connsiteY8" fmla="*/ 63414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230155" y="63414"/>
                  </a:moveTo>
                  <a:lnTo>
                    <a:pt x="24290" y="63414"/>
                  </a:lnTo>
                  <a:lnTo>
                    <a:pt x="24290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230155" y="0"/>
                  </a:lnTo>
                  <a:lnTo>
                    <a:pt x="230155" y="6341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EF9745CA-08C9-483C-A648-0CD7A72CEE53}"/>
                </a:ext>
              </a:extLst>
            </p:cNvPr>
            <p:cNvSpPr/>
            <p:nvPr/>
          </p:nvSpPr>
          <p:spPr>
            <a:xfrm>
              <a:off x="10218868" y="2468102"/>
              <a:ext cx="254327" cy="87736"/>
            </a:xfrm>
            <a:custGeom>
              <a:avLst/>
              <a:gdLst>
                <a:gd name="connsiteX0" fmla="*/ 0 w 254327"/>
                <a:gd name="connsiteY0" fmla="*/ 87737 h 87736"/>
                <a:gd name="connsiteX1" fmla="*/ 24290 w 254327"/>
                <a:gd name="connsiteY1" fmla="*/ 87737 h 87736"/>
                <a:gd name="connsiteX2" fmla="*/ 24290 w 254327"/>
                <a:gd name="connsiteY2" fmla="*/ 24323 h 87736"/>
                <a:gd name="connsiteX3" fmla="*/ 230155 w 254327"/>
                <a:gd name="connsiteY3" fmla="*/ 24323 h 87736"/>
                <a:gd name="connsiteX4" fmla="*/ 230155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0 w 254327"/>
                <a:gd name="connsiteY7" fmla="*/ 0 h 87736"/>
                <a:gd name="connsiteX8" fmla="*/ 0 w 254327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0" y="87737"/>
                  </a:moveTo>
                  <a:lnTo>
                    <a:pt x="24290" y="87737"/>
                  </a:lnTo>
                  <a:lnTo>
                    <a:pt x="24290" y="24323"/>
                  </a:lnTo>
                  <a:lnTo>
                    <a:pt x="230155" y="24323"/>
                  </a:lnTo>
                  <a:lnTo>
                    <a:pt x="230155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66505F81-A0A6-4FDD-928E-9C8BCC28E9A8}"/>
                </a:ext>
              </a:extLst>
            </p:cNvPr>
            <p:cNvSpPr/>
            <p:nvPr/>
          </p:nvSpPr>
          <p:spPr>
            <a:xfrm>
              <a:off x="9315474" y="2388739"/>
              <a:ext cx="24172" cy="167093"/>
            </a:xfrm>
            <a:custGeom>
              <a:avLst/>
              <a:gdLst>
                <a:gd name="connsiteX0" fmla="*/ 24173 w 24172"/>
                <a:gd name="connsiteY0" fmla="*/ 0 h 167093"/>
                <a:gd name="connsiteX1" fmla="*/ 0 w 24172"/>
                <a:gd name="connsiteY1" fmla="*/ 0 h 167093"/>
                <a:gd name="connsiteX2" fmla="*/ 0 w 24172"/>
                <a:gd name="connsiteY2" fmla="*/ 167093 h 167093"/>
                <a:gd name="connsiteX3" fmla="*/ 24173 w 24172"/>
                <a:gd name="connsiteY3" fmla="*/ 167093 h 167093"/>
                <a:gd name="connsiteX4" fmla="*/ 24173 w 24172"/>
                <a:gd name="connsiteY4" fmla="*/ 0 h 16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93">
                  <a:moveTo>
                    <a:pt x="24173" y="0"/>
                  </a:moveTo>
                  <a:lnTo>
                    <a:pt x="0" y="0"/>
                  </a:lnTo>
                  <a:lnTo>
                    <a:pt x="0" y="167093"/>
                  </a:lnTo>
                  <a:lnTo>
                    <a:pt x="24173" y="167093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3422A816-B74E-4951-A6FA-64A6851D959A}"/>
                </a:ext>
              </a:extLst>
            </p:cNvPr>
            <p:cNvSpPr/>
            <p:nvPr/>
          </p:nvSpPr>
          <p:spPr>
            <a:xfrm>
              <a:off x="9200403" y="2301126"/>
              <a:ext cx="254320" cy="24212"/>
            </a:xfrm>
            <a:custGeom>
              <a:avLst/>
              <a:gdLst>
                <a:gd name="connsiteX0" fmla="*/ 254321 w 254320"/>
                <a:gd name="connsiteY0" fmla="*/ 0 h 24212"/>
                <a:gd name="connsiteX1" fmla="*/ 0 w 254320"/>
                <a:gd name="connsiteY1" fmla="*/ 0 h 24212"/>
                <a:gd name="connsiteX2" fmla="*/ 0 w 254320"/>
                <a:gd name="connsiteY2" fmla="*/ 24212 h 24212"/>
                <a:gd name="connsiteX3" fmla="*/ 254321 w 254320"/>
                <a:gd name="connsiteY3" fmla="*/ 24212 h 24212"/>
                <a:gd name="connsiteX4" fmla="*/ 254321 w 254320"/>
                <a:gd name="connsiteY4" fmla="*/ 0 h 2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0" h="24212">
                  <a:moveTo>
                    <a:pt x="254321" y="0"/>
                  </a:moveTo>
                  <a:lnTo>
                    <a:pt x="0" y="0"/>
                  </a:lnTo>
                  <a:lnTo>
                    <a:pt x="0" y="24212"/>
                  </a:lnTo>
                  <a:lnTo>
                    <a:pt x="254321" y="24212"/>
                  </a:lnTo>
                  <a:lnTo>
                    <a:pt x="254321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A8B92339-1C76-445E-A319-40ED8968FD7C}"/>
                </a:ext>
              </a:extLst>
            </p:cNvPr>
            <p:cNvSpPr/>
            <p:nvPr/>
          </p:nvSpPr>
          <p:spPr>
            <a:xfrm>
              <a:off x="8690919" y="2296411"/>
              <a:ext cx="253968" cy="92694"/>
            </a:xfrm>
            <a:custGeom>
              <a:avLst/>
              <a:gdLst>
                <a:gd name="connsiteX0" fmla="*/ 127102 w 253968"/>
                <a:gd name="connsiteY0" fmla="*/ 0 h 92694"/>
                <a:gd name="connsiteX1" fmla="*/ 0 w 253968"/>
                <a:gd name="connsiteY1" fmla="*/ 92694 h 92694"/>
                <a:gd name="connsiteX2" fmla="*/ 25825 w 253968"/>
                <a:gd name="connsiteY2" fmla="*/ 92694 h 92694"/>
                <a:gd name="connsiteX3" fmla="*/ 126984 w 253968"/>
                <a:gd name="connsiteY3" fmla="*/ 24205 h 92694"/>
                <a:gd name="connsiteX4" fmla="*/ 228149 w 253968"/>
                <a:gd name="connsiteY4" fmla="*/ 92694 h 92694"/>
                <a:gd name="connsiteX5" fmla="*/ 253968 w 253968"/>
                <a:gd name="connsiteY5" fmla="*/ 92694 h 92694"/>
                <a:gd name="connsiteX6" fmla="*/ 126866 w 253968"/>
                <a:gd name="connsiteY6" fmla="*/ 0 h 92694"/>
                <a:gd name="connsiteX7" fmla="*/ 127102 w 253968"/>
                <a:gd name="connsiteY7" fmla="*/ 0 h 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4">
                  <a:moveTo>
                    <a:pt x="127102" y="0"/>
                  </a:moveTo>
                  <a:cubicBezTo>
                    <a:pt x="67561" y="0"/>
                    <a:pt x="16864" y="39084"/>
                    <a:pt x="0" y="92694"/>
                  </a:cubicBezTo>
                  <a:lnTo>
                    <a:pt x="25825" y="92694"/>
                  </a:lnTo>
                  <a:cubicBezTo>
                    <a:pt x="41742" y="52663"/>
                    <a:pt x="81120" y="24205"/>
                    <a:pt x="126984" y="24205"/>
                  </a:cubicBezTo>
                  <a:cubicBezTo>
                    <a:pt x="172854" y="24205"/>
                    <a:pt x="212232" y="52663"/>
                    <a:pt x="228149" y="92694"/>
                  </a:cubicBezTo>
                  <a:lnTo>
                    <a:pt x="253968" y="92694"/>
                  </a:lnTo>
                  <a:cubicBezTo>
                    <a:pt x="236993" y="38967"/>
                    <a:pt x="186531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BA82648C-2292-4258-B72C-964677C8F71A}"/>
                </a:ext>
              </a:extLst>
            </p:cNvPr>
            <p:cNvSpPr/>
            <p:nvPr/>
          </p:nvSpPr>
          <p:spPr>
            <a:xfrm>
              <a:off x="8690919" y="2467985"/>
              <a:ext cx="254203" cy="92582"/>
            </a:xfrm>
            <a:custGeom>
              <a:avLst/>
              <a:gdLst>
                <a:gd name="connsiteX0" fmla="*/ 127102 w 254203"/>
                <a:gd name="connsiteY0" fmla="*/ 68371 h 92582"/>
                <a:gd name="connsiteX1" fmla="*/ 25936 w 254203"/>
                <a:gd name="connsiteY1" fmla="*/ 0 h 92582"/>
                <a:gd name="connsiteX2" fmla="*/ 0 w 254203"/>
                <a:gd name="connsiteY2" fmla="*/ 0 h 92582"/>
                <a:gd name="connsiteX3" fmla="*/ 127102 w 254203"/>
                <a:gd name="connsiteY3" fmla="*/ 92583 h 92582"/>
                <a:gd name="connsiteX4" fmla="*/ 254203 w 254203"/>
                <a:gd name="connsiteY4" fmla="*/ 0 h 92582"/>
                <a:gd name="connsiteX5" fmla="*/ 228267 w 254203"/>
                <a:gd name="connsiteY5" fmla="*/ 0 h 92582"/>
                <a:gd name="connsiteX6" fmla="*/ 127102 w 254203"/>
                <a:gd name="connsiteY6" fmla="*/ 68371 h 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82">
                  <a:moveTo>
                    <a:pt x="127102" y="68371"/>
                  </a:moveTo>
                  <a:cubicBezTo>
                    <a:pt x="81238" y="68371"/>
                    <a:pt x="41853" y="40031"/>
                    <a:pt x="25936" y="0"/>
                  </a:cubicBezTo>
                  <a:lnTo>
                    <a:pt x="0" y="0"/>
                  </a:lnTo>
                  <a:cubicBezTo>
                    <a:pt x="16975" y="53610"/>
                    <a:pt x="67444" y="92583"/>
                    <a:pt x="127102" y="92583"/>
                  </a:cubicBezTo>
                  <a:cubicBezTo>
                    <a:pt x="186760" y="92583"/>
                    <a:pt x="237228" y="53610"/>
                    <a:pt x="254203" y="0"/>
                  </a:cubicBezTo>
                  <a:lnTo>
                    <a:pt x="228267" y="0"/>
                  </a:lnTo>
                  <a:cubicBezTo>
                    <a:pt x="212350" y="40031"/>
                    <a:pt x="172965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410DB72D-5367-46B4-B20A-07AA64ECF3E2}"/>
                </a:ext>
              </a:extLst>
            </p:cNvPr>
            <p:cNvSpPr/>
            <p:nvPr/>
          </p:nvSpPr>
          <p:spPr>
            <a:xfrm>
              <a:off x="8181703" y="2301126"/>
              <a:ext cx="254322" cy="87736"/>
            </a:xfrm>
            <a:custGeom>
              <a:avLst/>
              <a:gdLst>
                <a:gd name="connsiteX0" fmla="*/ 230152 w 254322"/>
                <a:gd name="connsiteY0" fmla="*/ 63414 h 87736"/>
                <a:gd name="connsiteX1" fmla="*/ 24288 w 254322"/>
                <a:gd name="connsiteY1" fmla="*/ 63414 h 87736"/>
                <a:gd name="connsiteX2" fmla="*/ 24288 w 254322"/>
                <a:gd name="connsiteY2" fmla="*/ 0 h 87736"/>
                <a:gd name="connsiteX3" fmla="*/ 0 w 254322"/>
                <a:gd name="connsiteY3" fmla="*/ 0 h 87736"/>
                <a:gd name="connsiteX4" fmla="*/ 0 w 254322"/>
                <a:gd name="connsiteY4" fmla="*/ 87737 h 87736"/>
                <a:gd name="connsiteX5" fmla="*/ 254323 w 254322"/>
                <a:gd name="connsiteY5" fmla="*/ 87737 h 87736"/>
                <a:gd name="connsiteX6" fmla="*/ 254323 w 254322"/>
                <a:gd name="connsiteY6" fmla="*/ 0 h 87736"/>
                <a:gd name="connsiteX7" fmla="*/ 230152 w 254322"/>
                <a:gd name="connsiteY7" fmla="*/ 0 h 87736"/>
                <a:gd name="connsiteX8" fmla="*/ 230152 w 254322"/>
                <a:gd name="connsiteY8" fmla="*/ 63414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2" h="87736">
                  <a:moveTo>
                    <a:pt x="230152" y="63414"/>
                  </a:moveTo>
                  <a:lnTo>
                    <a:pt x="24288" y="63414"/>
                  </a:lnTo>
                  <a:lnTo>
                    <a:pt x="24288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3" y="87737"/>
                  </a:lnTo>
                  <a:lnTo>
                    <a:pt x="254323" y="0"/>
                  </a:lnTo>
                  <a:lnTo>
                    <a:pt x="230152" y="0"/>
                  </a:lnTo>
                  <a:lnTo>
                    <a:pt x="230152" y="6341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EA281D30-1613-423D-99D5-8D6A7A750D11}"/>
                </a:ext>
              </a:extLst>
            </p:cNvPr>
            <p:cNvSpPr/>
            <p:nvPr/>
          </p:nvSpPr>
          <p:spPr>
            <a:xfrm>
              <a:off x="8181703" y="2468102"/>
              <a:ext cx="254322" cy="87736"/>
            </a:xfrm>
            <a:custGeom>
              <a:avLst/>
              <a:gdLst>
                <a:gd name="connsiteX0" fmla="*/ 0 w 254322"/>
                <a:gd name="connsiteY0" fmla="*/ 87737 h 87736"/>
                <a:gd name="connsiteX1" fmla="*/ 24288 w 254322"/>
                <a:gd name="connsiteY1" fmla="*/ 87737 h 87736"/>
                <a:gd name="connsiteX2" fmla="*/ 24288 w 254322"/>
                <a:gd name="connsiteY2" fmla="*/ 24323 h 87736"/>
                <a:gd name="connsiteX3" fmla="*/ 230152 w 254322"/>
                <a:gd name="connsiteY3" fmla="*/ 24323 h 87736"/>
                <a:gd name="connsiteX4" fmla="*/ 230152 w 254322"/>
                <a:gd name="connsiteY4" fmla="*/ 87737 h 87736"/>
                <a:gd name="connsiteX5" fmla="*/ 254323 w 254322"/>
                <a:gd name="connsiteY5" fmla="*/ 87737 h 87736"/>
                <a:gd name="connsiteX6" fmla="*/ 254323 w 254322"/>
                <a:gd name="connsiteY6" fmla="*/ 0 h 87736"/>
                <a:gd name="connsiteX7" fmla="*/ 0 w 254322"/>
                <a:gd name="connsiteY7" fmla="*/ 0 h 87736"/>
                <a:gd name="connsiteX8" fmla="*/ 0 w 254322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2" h="87736">
                  <a:moveTo>
                    <a:pt x="0" y="87737"/>
                  </a:moveTo>
                  <a:lnTo>
                    <a:pt x="24288" y="87737"/>
                  </a:lnTo>
                  <a:lnTo>
                    <a:pt x="24288" y="24323"/>
                  </a:lnTo>
                  <a:lnTo>
                    <a:pt x="230152" y="24323"/>
                  </a:lnTo>
                  <a:lnTo>
                    <a:pt x="230152" y="87737"/>
                  </a:lnTo>
                  <a:lnTo>
                    <a:pt x="254323" y="87737"/>
                  </a:lnTo>
                  <a:lnTo>
                    <a:pt x="254323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D5C953D2-BBC5-4DE1-93CF-71A5AD4B1D38}"/>
                </a:ext>
              </a:extLst>
            </p:cNvPr>
            <p:cNvSpPr/>
            <p:nvPr/>
          </p:nvSpPr>
          <p:spPr>
            <a:xfrm>
              <a:off x="9709750" y="2296522"/>
              <a:ext cx="254085" cy="92583"/>
            </a:xfrm>
            <a:custGeom>
              <a:avLst/>
              <a:gdLst>
                <a:gd name="connsiteX0" fmla="*/ 127931 w 254085"/>
                <a:gd name="connsiteY0" fmla="*/ 24212 h 92583"/>
                <a:gd name="connsiteX1" fmla="*/ 229684 w 254085"/>
                <a:gd name="connsiteY1" fmla="*/ 92466 h 92583"/>
                <a:gd name="connsiteX2" fmla="*/ 254086 w 254085"/>
                <a:gd name="connsiteY2" fmla="*/ 92466 h 92583"/>
                <a:gd name="connsiteX3" fmla="*/ 254086 w 254085"/>
                <a:gd name="connsiteY3" fmla="*/ 4846 h 92583"/>
                <a:gd name="connsiteX4" fmla="*/ 229919 w 254085"/>
                <a:gd name="connsiteY4" fmla="*/ 4846 h 92583"/>
                <a:gd name="connsiteX5" fmla="*/ 229919 w 254085"/>
                <a:gd name="connsiteY5" fmla="*/ 46530 h 92583"/>
                <a:gd name="connsiteX6" fmla="*/ 127931 w 254085"/>
                <a:gd name="connsiteY6" fmla="*/ 0 h 92583"/>
                <a:gd name="connsiteX7" fmla="*/ 0 w 254085"/>
                <a:gd name="connsiteY7" fmla="*/ 92583 h 92583"/>
                <a:gd name="connsiteX8" fmla="*/ 26060 w 254085"/>
                <a:gd name="connsiteY8" fmla="*/ 92583 h 92583"/>
                <a:gd name="connsiteX9" fmla="*/ 127814 w 254085"/>
                <a:gd name="connsiteY9" fmla="*/ 24212 h 92583"/>
                <a:gd name="connsiteX10" fmla="*/ 127931 w 254085"/>
                <a:gd name="connsiteY10" fmla="*/ 24212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5" h="92583">
                  <a:moveTo>
                    <a:pt x="127931" y="24212"/>
                  </a:moveTo>
                  <a:cubicBezTo>
                    <a:pt x="174147" y="24212"/>
                    <a:pt x="213643" y="52552"/>
                    <a:pt x="229684" y="92466"/>
                  </a:cubicBezTo>
                  <a:lnTo>
                    <a:pt x="254086" y="92466"/>
                  </a:lnTo>
                  <a:lnTo>
                    <a:pt x="254086" y="4846"/>
                  </a:lnTo>
                  <a:lnTo>
                    <a:pt x="229919" y="4846"/>
                  </a:lnTo>
                  <a:lnTo>
                    <a:pt x="229919" y="46530"/>
                  </a:lnTo>
                  <a:cubicBezTo>
                    <a:pt x="205276" y="18066"/>
                    <a:pt x="168726" y="0"/>
                    <a:pt x="127931" y="0"/>
                  </a:cubicBezTo>
                  <a:cubicBezTo>
                    <a:pt x="68031" y="0"/>
                    <a:pt x="17217" y="38973"/>
                    <a:pt x="0" y="92583"/>
                  </a:cubicBezTo>
                  <a:lnTo>
                    <a:pt x="26060" y="92583"/>
                  </a:lnTo>
                  <a:cubicBezTo>
                    <a:pt x="42095" y="52552"/>
                    <a:pt x="81708" y="24212"/>
                    <a:pt x="127814" y="24212"/>
                  </a:cubicBezTo>
                  <a:lnTo>
                    <a:pt x="127931" y="24212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846FCEA5-88A4-40F6-A13F-F3BBB7DC7765}"/>
                </a:ext>
              </a:extLst>
            </p:cNvPr>
            <p:cNvSpPr/>
            <p:nvPr/>
          </p:nvSpPr>
          <p:spPr>
            <a:xfrm>
              <a:off x="9709985" y="2467874"/>
              <a:ext cx="254085" cy="92576"/>
            </a:xfrm>
            <a:custGeom>
              <a:avLst/>
              <a:gdLst>
                <a:gd name="connsiteX0" fmla="*/ 229802 w 254085"/>
                <a:gd name="connsiteY0" fmla="*/ 118 h 92576"/>
                <a:gd name="connsiteX1" fmla="*/ 229567 w 254085"/>
                <a:gd name="connsiteY1" fmla="*/ 118 h 92576"/>
                <a:gd name="connsiteX2" fmla="*/ 127814 w 254085"/>
                <a:gd name="connsiteY2" fmla="*/ 68371 h 92576"/>
                <a:gd name="connsiteX3" fmla="*/ 26060 w 254085"/>
                <a:gd name="connsiteY3" fmla="*/ 0 h 92576"/>
                <a:gd name="connsiteX4" fmla="*/ 0 w 254085"/>
                <a:gd name="connsiteY4" fmla="*/ 0 h 92576"/>
                <a:gd name="connsiteX5" fmla="*/ 127931 w 254085"/>
                <a:gd name="connsiteY5" fmla="*/ 92576 h 92576"/>
                <a:gd name="connsiteX6" fmla="*/ 229919 w 254085"/>
                <a:gd name="connsiteY6" fmla="*/ 46053 h 92576"/>
                <a:gd name="connsiteX7" fmla="*/ 229919 w 254085"/>
                <a:gd name="connsiteY7" fmla="*/ 87737 h 92576"/>
                <a:gd name="connsiteX8" fmla="*/ 254085 w 254085"/>
                <a:gd name="connsiteY8" fmla="*/ 87737 h 92576"/>
                <a:gd name="connsiteX9" fmla="*/ 254085 w 254085"/>
                <a:gd name="connsiteY9" fmla="*/ 118 h 92576"/>
                <a:gd name="connsiteX10" fmla="*/ 229919 w 254085"/>
                <a:gd name="connsiteY10" fmla="*/ 118 h 92576"/>
                <a:gd name="connsiteX11" fmla="*/ 229802 w 254085"/>
                <a:gd name="connsiteY11" fmla="*/ 118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76">
                  <a:moveTo>
                    <a:pt x="229802" y="118"/>
                  </a:moveTo>
                  <a:lnTo>
                    <a:pt x="229567" y="118"/>
                  </a:lnTo>
                  <a:cubicBezTo>
                    <a:pt x="213532" y="40149"/>
                    <a:pt x="173912" y="68371"/>
                    <a:pt x="127814" y="68371"/>
                  </a:cubicBezTo>
                  <a:cubicBezTo>
                    <a:pt x="81708" y="68371"/>
                    <a:pt x="42095" y="40031"/>
                    <a:pt x="26060" y="0"/>
                  </a:cubicBezTo>
                  <a:lnTo>
                    <a:pt x="0" y="0"/>
                  </a:lnTo>
                  <a:cubicBezTo>
                    <a:pt x="17099" y="53610"/>
                    <a:pt x="67914" y="92576"/>
                    <a:pt x="127931" y="92576"/>
                  </a:cubicBezTo>
                  <a:cubicBezTo>
                    <a:pt x="168844" y="92576"/>
                    <a:pt x="205394" y="74510"/>
                    <a:pt x="229919" y="46053"/>
                  </a:cubicBezTo>
                  <a:lnTo>
                    <a:pt x="229919" y="87737"/>
                  </a:lnTo>
                  <a:lnTo>
                    <a:pt x="254085" y="87737"/>
                  </a:lnTo>
                  <a:lnTo>
                    <a:pt x="254085" y="118"/>
                  </a:lnTo>
                  <a:lnTo>
                    <a:pt x="229919" y="118"/>
                  </a:lnTo>
                  <a:lnTo>
                    <a:pt x="229802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A85B8610-EC7D-4531-866F-91794BF529DB}"/>
                </a:ext>
              </a:extLst>
            </p:cNvPr>
            <p:cNvSpPr/>
            <p:nvPr/>
          </p:nvSpPr>
          <p:spPr>
            <a:xfrm>
              <a:off x="10218868" y="2806776"/>
              <a:ext cx="253968" cy="92700"/>
            </a:xfrm>
            <a:custGeom>
              <a:avLst/>
              <a:gdLst>
                <a:gd name="connsiteX0" fmla="*/ 127102 w 253968"/>
                <a:gd name="connsiteY0" fmla="*/ 0 h 92700"/>
                <a:gd name="connsiteX1" fmla="*/ 0 w 253968"/>
                <a:gd name="connsiteY1" fmla="*/ 92701 h 92700"/>
                <a:gd name="connsiteX2" fmla="*/ 25825 w 253968"/>
                <a:gd name="connsiteY2" fmla="*/ 92701 h 92700"/>
                <a:gd name="connsiteX3" fmla="*/ 126984 w 253968"/>
                <a:gd name="connsiteY3" fmla="*/ 24212 h 92700"/>
                <a:gd name="connsiteX4" fmla="*/ 228149 w 253968"/>
                <a:gd name="connsiteY4" fmla="*/ 92701 h 92700"/>
                <a:gd name="connsiteX5" fmla="*/ 253968 w 253968"/>
                <a:gd name="connsiteY5" fmla="*/ 92701 h 92700"/>
                <a:gd name="connsiteX6" fmla="*/ 126866 w 253968"/>
                <a:gd name="connsiteY6" fmla="*/ 0 h 92700"/>
                <a:gd name="connsiteX7" fmla="*/ 127102 w 253968"/>
                <a:gd name="connsiteY7" fmla="*/ 0 h 9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700">
                  <a:moveTo>
                    <a:pt x="127102" y="0"/>
                  </a:moveTo>
                  <a:cubicBezTo>
                    <a:pt x="67561" y="0"/>
                    <a:pt x="16864" y="39091"/>
                    <a:pt x="0" y="92701"/>
                  </a:cubicBezTo>
                  <a:lnTo>
                    <a:pt x="25825" y="92701"/>
                  </a:lnTo>
                  <a:cubicBezTo>
                    <a:pt x="41742" y="52669"/>
                    <a:pt x="81120" y="24212"/>
                    <a:pt x="126984" y="24212"/>
                  </a:cubicBezTo>
                  <a:cubicBezTo>
                    <a:pt x="172854" y="24212"/>
                    <a:pt x="212232" y="52669"/>
                    <a:pt x="228149" y="92701"/>
                  </a:cubicBezTo>
                  <a:lnTo>
                    <a:pt x="253968" y="92701"/>
                  </a:lnTo>
                  <a:cubicBezTo>
                    <a:pt x="236993" y="38973"/>
                    <a:pt x="186531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E4824274-DC05-440B-B687-3D71367C3B22}"/>
                </a:ext>
              </a:extLst>
            </p:cNvPr>
            <p:cNvSpPr/>
            <p:nvPr/>
          </p:nvSpPr>
          <p:spPr>
            <a:xfrm>
              <a:off x="10218868" y="2978468"/>
              <a:ext cx="254209" cy="92583"/>
            </a:xfrm>
            <a:custGeom>
              <a:avLst/>
              <a:gdLst>
                <a:gd name="connsiteX0" fmla="*/ 127102 w 254209"/>
                <a:gd name="connsiteY0" fmla="*/ 68377 h 92583"/>
                <a:gd name="connsiteX1" fmla="*/ 25943 w 254209"/>
                <a:gd name="connsiteY1" fmla="*/ 0 h 92583"/>
                <a:gd name="connsiteX2" fmla="*/ 0 w 254209"/>
                <a:gd name="connsiteY2" fmla="*/ 0 h 92583"/>
                <a:gd name="connsiteX3" fmla="*/ 127102 w 254209"/>
                <a:gd name="connsiteY3" fmla="*/ 92583 h 92583"/>
                <a:gd name="connsiteX4" fmla="*/ 254210 w 254209"/>
                <a:gd name="connsiteY4" fmla="*/ 0 h 92583"/>
                <a:gd name="connsiteX5" fmla="*/ 228267 w 254209"/>
                <a:gd name="connsiteY5" fmla="*/ 0 h 92583"/>
                <a:gd name="connsiteX6" fmla="*/ 127102 w 254209"/>
                <a:gd name="connsiteY6" fmla="*/ 68377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9" h="92583">
                  <a:moveTo>
                    <a:pt x="127102" y="68377"/>
                  </a:moveTo>
                  <a:cubicBezTo>
                    <a:pt x="81238" y="68377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7"/>
                    <a:pt x="67443" y="92583"/>
                    <a:pt x="127102" y="92583"/>
                  </a:cubicBezTo>
                  <a:cubicBezTo>
                    <a:pt x="186766" y="92583"/>
                    <a:pt x="237228" y="53617"/>
                    <a:pt x="254210" y="0"/>
                  </a:cubicBezTo>
                  <a:lnTo>
                    <a:pt x="228267" y="0"/>
                  </a:lnTo>
                  <a:cubicBezTo>
                    <a:pt x="212350" y="40031"/>
                    <a:pt x="172972" y="68377"/>
                    <a:pt x="127102" y="68377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379F0D3A-8F8B-4D28-B62F-D6219EB59798}"/>
                </a:ext>
              </a:extLst>
            </p:cNvPr>
            <p:cNvSpPr/>
            <p:nvPr/>
          </p:nvSpPr>
          <p:spPr>
            <a:xfrm>
              <a:off x="9709750" y="2811616"/>
              <a:ext cx="254320" cy="87619"/>
            </a:xfrm>
            <a:custGeom>
              <a:avLst/>
              <a:gdLst>
                <a:gd name="connsiteX0" fmla="*/ 230155 w 254320"/>
                <a:gd name="connsiteY0" fmla="*/ 63290 h 87619"/>
                <a:gd name="connsiteX1" fmla="*/ 24173 w 254320"/>
                <a:gd name="connsiteY1" fmla="*/ 63290 h 87619"/>
                <a:gd name="connsiteX2" fmla="*/ 24173 w 254320"/>
                <a:gd name="connsiteY2" fmla="*/ 0 h 87619"/>
                <a:gd name="connsiteX3" fmla="*/ 0 w 254320"/>
                <a:gd name="connsiteY3" fmla="*/ 0 h 87619"/>
                <a:gd name="connsiteX4" fmla="*/ 0 w 254320"/>
                <a:gd name="connsiteY4" fmla="*/ 87619 h 87619"/>
                <a:gd name="connsiteX5" fmla="*/ 254321 w 254320"/>
                <a:gd name="connsiteY5" fmla="*/ 87619 h 87619"/>
                <a:gd name="connsiteX6" fmla="*/ 254321 w 254320"/>
                <a:gd name="connsiteY6" fmla="*/ 0 h 87619"/>
                <a:gd name="connsiteX7" fmla="*/ 230155 w 254320"/>
                <a:gd name="connsiteY7" fmla="*/ 0 h 87619"/>
                <a:gd name="connsiteX8" fmla="*/ 230155 w 254320"/>
                <a:gd name="connsiteY8" fmla="*/ 63290 h 8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0" h="87619">
                  <a:moveTo>
                    <a:pt x="230155" y="63290"/>
                  </a:moveTo>
                  <a:lnTo>
                    <a:pt x="24173" y="63290"/>
                  </a:lnTo>
                  <a:lnTo>
                    <a:pt x="24173" y="0"/>
                  </a:lnTo>
                  <a:lnTo>
                    <a:pt x="0" y="0"/>
                  </a:lnTo>
                  <a:lnTo>
                    <a:pt x="0" y="87619"/>
                  </a:lnTo>
                  <a:lnTo>
                    <a:pt x="254321" y="87619"/>
                  </a:lnTo>
                  <a:lnTo>
                    <a:pt x="254321" y="0"/>
                  </a:lnTo>
                  <a:lnTo>
                    <a:pt x="230155" y="0"/>
                  </a:lnTo>
                  <a:lnTo>
                    <a:pt x="230155" y="6329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ED1EF5FE-4487-43BC-803D-ADA6D924623D}"/>
                </a:ext>
              </a:extLst>
            </p:cNvPr>
            <p:cNvSpPr/>
            <p:nvPr/>
          </p:nvSpPr>
          <p:spPr>
            <a:xfrm>
              <a:off x="9709750" y="2978586"/>
              <a:ext cx="254320" cy="87736"/>
            </a:xfrm>
            <a:custGeom>
              <a:avLst/>
              <a:gdLst>
                <a:gd name="connsiteX0" fmla="*/ 0 w 254320"/>
                <a:gd name="connsiteY0" fmla="*/ 87737 h 87736"/>
                <a:gd name="connsiteX1" fmla="*/ 24173 w 254320"/>
                <a:gd name="connsiteY1" fmla="*/ 87737 h 87736"/>
                <a:gd name="connsiteX2" fmla="*/ 24173 w 254320"/>
                <a:gd name="connsiteY2" fmla="*/ 24323 h 87736"/>
                <a:gd name="connsiteX3" fmla="*/ 230155 w 254320"/>
                <a:gd name="connsiteY3" fmla="*/ 24323 h 87736"/>
                <a:gd name="connsiteX4" fmla="*/ 230155 w 254320"/>
                <a:gd name="connsiteY4" fmla="*/ 87737 h 87736"/>
                <a:gd name="connsiteX5" fmla="*/ 254321 w 254320"/>
                <a:gd name="connsiteY5" fmla="*/ 87737 h 87736"/>
                <a:gd name="connsiteX6" fmla="*/ 254321 w 254320"/>
                <a:gd name="connsiteY6" fmla="*/ 0 h 87736"/>
                <a:gd name="connsiteX7" fmla="*/ 0 w 254320"/>
                <a:gd name="connsiteY7" fmla="*/ 0 h 87736"/>
                <a:gd name="connsiteX8" fmla="*/ 0 w 254320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0" h="87736">
                  <a:moveTo>
                    <a:pt x="0" y="87737"/>
                  </a:moveTo>
                  <a:lnTo>
                    <a:pt x="24173" y="87737"/>
                  </a:lnTo>
                  <a:lnTo>
                    <a:pt x="24173" y="24323"/>
                  </a:lnTo>
                  <a:lnTo>
                    <a:pt x="230155" y="24323"/>
                  </a:lnTo>
                  <a:lnTo>
                    <a:pt x="230155" y="87737"/>
                  </a:lnTo>
                  <a:lnTo>
                    <a:pt x="254321" y="87737"/>
                  </a:lnTo>
                  <a:lnTo>
                    <a:pt x="254321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DBB0C066-E0C0-4DDA-ACB2-BDAF3446DF60}"/>
                </a:ext>
              </a:extLst>
            </p:cNvPr>
            <p:cNvSpPr/>
            <p:nvPr/>
          </p:nvSpPr>
          <p:spPr>
            <a:xfrm>
              <a:off x="8805996" y="2899229"/>
              <a:ext cx="24172" cy="167087"/>
            </a:xfrm>
            <a:custGeom>
              <a:avLst/>
              <a:gdLst>
                <a:gd name="connsiteX0" fmla="*/ 24173 w 24172"/>
                <a:gd name="connsiteY0" fmla="*/ 0 h 167087"/>
                <a:gd name="connsiteX1" fmla="*/ 0 w 24172"/>
                <a:gd name="connsiteY1" fmla="*/ 0 h 167087"/>
                <a:gd name="connsiteX2" fmla="*/ 0 w 24172"/>
                <a:gd name="connsiteY2" fmla="*/ 167087 h 167087"/>
                <a:gd name="connsiteX3" fmla="*/ 24173 w 24172"/>
                <a:gd name="connsiteY3" fmla="*/ 167087 h 167087"/>
                <a:gd name="connsiteX4" fmla="*/ 24173 w 24172"/>
                <a:gd name="connsiteY4" fmla="*/ 0 h 1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87">
                  <a:moveTo>
                    <a:pt x="24173" y="0"/>
                  </a:moveTo>
                  <a:lnTo>
                    <a:pt x="0" y="0"/>
                  </a:lnTo>
                  <a:lnTo>
                    <a:pt x="0" y="167087"/>
                  </a:lnTo>
                  <a:lnTo>
                    <a:pt x="24173" y="167087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5782DC84-41FA-4D59-8BC5-AA901F12CABD}"/>
                </a:ext>
              </a:extLst>
            </p:cNvPr>
            <p:cNvSpPr/>
            <p:nvPr/>
          </p:nvSpPr>
          <p:spPr>
            <a:xfrm>
              <a:off x="8690919" y="2811616"/>
              <a:ext cx="254320" cy="24205"/>
            </a:xfrm>
            <a:custGeom>
              <a:avLst/>
              <a:gdLst>
                <a:gd name="connsiteX0" fmla="*/ 254321 w 254320"/>
                <a:gd name="connsiteY0" fmla="*/ 0 h 24205"/>
                <a:gd name="connsiteX1" fmla="*/ 0 w 254320"/>
                <a:gd name="connsiteY1" fmla="*/ 0 h 24205"/>
                <a:gd name="connsiteX2" fmla="*/ 0 w 254320"/>
                <a:gd name="connsiteY2" fmla="*/ 24205 h 24205"/>
                <a:gd name="connsiteX3" fmla="*/ 254321 w 254320"/>
                <a:gd name="connsiteY3" fmla="*/ 24205 h 24205"/>
                <a:gd name="connsiteX4" fmla="*/ 254321 w 254320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0" h="24205">
                  <a:moveTo>
                    <a:pt x="254321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1" y="24205"/>
                  </a:lnTo>
                  <a:lnTo>
                    <a:pt x="254321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6FE1169B-2E66-4216-BDBB-1401FC716A9D}"/>
                </a:ext>
              </a:extLst>
            </p:cNvPr>
            <p:cNvSpPr/>
            <p:nvPr/>
          </p:nvSpPr>
          <p:spPr>
            <a:xfrm>
              <a:off x="8181818" y="2806776"/>
              <a:ext cx="253968" cy="92700"/>
            </a:xfrm>
            <a:custGeom>
              <a:avLst/>
              <a:gdLst>
                <a:gd name="connsiteX0" fmla="*/ 127102 w 253968"/>
                <a:gd name="connsiteY0" fmla="*/ 0 h 92700"/>
                <a:gd name="connsiteX1" fmla="*/ 0 w 253968"/>
                <a:gd name="connsiteY1" fmla="*/ 92701 h 92700"/>
                <a:gd name="connsiteX2" fmla="*/ 25821 w 253968"/>
                <a:gd name="connsiteY2" fmla="*/ 92701 h 92700"/>
                <a:gd name="connsiteX3" fmla="*/ 126985 w 253968"/>
                <a:gd name="connsiteY3" fmla="*/ 24212 h 92700"/>
                <a:gd name="connsiteX4" fmla="*/ 228147 w 253968"/>
                <a:gd name="connsiteY4" fmla="*/ 92701 h 92700"/>
                <a:gd name="connsiteX5" fmla="*/ 253969 w 253968"/>
                <a:gd name="connsiteY5" fmla="*/ 92701 h 92700"/>
                <a:gd name="connsiteX6" fmla="*/ 126866 w 253968"/>
                <a:gd name="connsiteY6" fmla="*/ 0 h 92700"/>
                <a:gd name="connsiteX7" fmla="*/ 127102 w 253968"/>
                <a:gd name="connsiteY7" fmla="*/ 0 h 9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700">
                  <a:moveTo>
                    <a:pt x="127102" y="0"/>
                  </a:moveTo>
                  <a:cubicBezTo>
                    <a:pt x="67560" y="0"/>
                    <a:pt x="16860" y="39091"/>
                    <a:pt x="0" y="92701"/>
                  </a:cubicBezTo>
                  <a:lnTo>
                    <a:pt x="25821" y="92701"/>
                  </a:lnTo>
                  <a:cubicBezTo>
                    <a:pt x="41738" y="52669"/>
                    <a:pt x="81119" y="24212"/>
                    <a:pt x="126985" y="24212"/>
                  </a:cubicBezTo>
                  <a:cubicBezTo>
                    <a:pt x="172850" y="24212"/>
                    <a:pt x="212230" y="52669"/>
                    <a:pt x="228147" y="92701"/>
                  </a:cubicBezTo>
                  <a:lnTo>
                    <a:pt x="253969" y="92701"/>
                  </a:lnTo>
                  <a:cubicBezTo>
                    <a:pt x="236990" y="38973"/>
                    <a:pt x="186527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78F78907-A7CB-4883-B56B-51069DE8EB30}"/>
                </a:ext>
              </a:extLst>
            </p:cNvPr>
            <p:cNvSpPr/>
            <p:nvPr/>
          </p:nvSpPr>
          <p:spPr>
            <a:xfrm>
              <a:off x="8181818" y="2978468"/>
              <a:ext cx="254204" cy="92583"/>
            </a:xfrm>
            <a:custGeom>
              <a:avLst/>
              <a:gdLst>
                <a:gd name="connsiteX0" fmla="*/ 127102 w 254204"/>
                <a:gd name="connsiteY0" fmla="*/ 68377 h 92583"/>
                <a:gd name="connsiteX1" fmla="*/ 25939 w 254204"/>
                <a:gd name="connsiteY1" fmla="*/ 0 h 92583"/>
                <a:gd name="connsiteX2" fmla="*/ 0 w 254204"/>
                <a:gd name="connsiteY2" fmla="*/ 0 h 92583"/>
                <a:gd name="connsiteX3" fmla="*/ 127102 w 254204"/>
                <a:gd name="connsiteY3" fmla="*/ 92583 h 92583"/>
                <a:gd name="connsiteX4" fmla="*/ 254204 w 254204"/>
                <a:gd name="connsiteY4" fmla="*/ 0 h 92583"/>
                <a:gd name="connsiteX5" fmla="*/ 228266 w 254204"/>
                <a:gd name="connsiteY5" fmla="*/ 0 h 92583"/>
                <a:gd name="connsiteX6" fmla="*/ 127102 w 254204"/>
                <a:gd name="connsiteY6" fmla="*/ 68377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4" h="92583">
                  <a:moveTo>
                    <a:pt x="127102" y="68377"/>
                  </a:moveTo>
                  <a:cubicBezTo>
                    <a:pt x="81237" y="68377"/>
                    <a:pt x="41857" y="40031"/>
                    <a:pt x="25939" y="0"/>
                  </a:cubicBezTo>
                  <a:lnTo>
                    <a:pt x="0" y="0"/>
                  </a:lnTo>
                  <a:cubicBezTo>
                    <a:pt x="16978" y="53617"/>
                    <a:pt x="67442" y="92583"/>
                    <a:pt x="127102" y="92583"/>
                  </a:cubicBezTo>
                  <a:cubicBezTo>
                    <a:pt x="186762" y="92583"/>
                    <a:pt x="237226" y="53617"/>
                    <a:pt x="254204" y="0"/>
                  </a:cubicBezTo>
                  <a:lnTo>
                    <a:pt x="228266" y="0"/>
                  </a:lnTo>
                  <a:cubicBezTo>
                    <a:pt x="212348" y="40031"/>
                    <a:pt x="172967" y="68377"/>
                    <a:pt x="127102" y="68377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2FEEF3DC-0BAC-4F72-9E67-D70329708031}"/>
                </a:ext>
              </a:extLst>
            </p:cNvPr>
            <p:cNvSpPr/>
            <p:nvPr/>
          </p:nvSpPr>
          <p:spPr>
            <a:xfrm>
              <a:off x="9200403" y="2807011"/>
              <a:ext cx="254085" cy="92576"/>
            </a:xfrm>
            <a:custGeom>
              <a:avLst/>
              <a:gdLst>
                <a:gd name="connsiteX0" fmla="*/ 127925 w 254085"/>
                <a:gd name="connsiteY0" fmla="*/ 24206 h 92576"/>
                <a:gd name="connsiteX1" fmla="*/ 229678 w 254085"/>
                <a:gd name="connsiteY1" fmla="*/ 92459 h 92576"/>
                <a:gd name="connsiteX2" fmla="*/ 254086 w 254085"/>
                <a:gd name="connsiteY2" fmla="*/ 92459 h 92576"/>
                <a:gd name="connsiteX3" fmla="*/ 254086 w 254085"/>
                <a:gd name="connsiteY3" fmla="*/ 4840 h 92576"/>
                <a:gd name="connsiteX4" fmla="*/ 229913 w 254085"/>
                <a:gd name="connsiteY4" fmla="*/ 4840 h 92576"/>
                <a:gd name="connsiteX5" fmla="*/ 229913 w 254085"/>
                <a:gd name="connsiteY5" fmla="*/ 46523 h 92576"/>
                <a:gd name="connsiteX6" fmla="*/ 127925 w 254085"/>
                <a:gd name="connsiteY6" fmla="*/ 0 h 92576"/>
                <a:gd name="connsiteX7" fmla="*/ 0 w 254085"/>
                <a:gd name="connsiteY7" fmla="*/ 92577 h 92576"/>
                <a:gd name="connsiteX8" fmla="*/ 26054 w 254085"/>
                <a:gd name="connsiteY8" fmla="*/ 92577 h 92576"/>
                <a:gd name="connsiteX9" fmla="*/ 127807 w 254085"/>
                <a:gd name="connsiteY9" fmla="*/ 24206 h 92576"/>
                <a:gd name="connsiteX10" fmla="*/ 127925 w 254085"/>
                <a:gd name="connsiteY10" fmla="*/ 24206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5" h="92576">
                  <a:moveTo>
                    <a:pt x="127925" y="24206"/>
                  </a:moveTo>
                  <a:cubicBezTo>
                    <a:pt x="174148" y="24206"/>
                    <a:pt x="213643" y="52545"/>
                    <a:pt x="229678" y="92459"/>
                  </a:cubicBezTo>
                  <a:lnTo>
                    <a:pt x="254086" y="92459"/>
                  </a:lnTo>
                  <a:lnTo>
                    <a:pt x="254086" y="4840"/>
                  </a:lnTo>
                  <a:lnTo>
                    <a:pt x="229913" y="4840"/>
                  </a:lnTo>
                  <a:lnTo>
                    <a:pt x="229913" y="46523"/>
                  </a:lnTo>
                  <a:cubicBezTo>
                    <a:pt x="205270" y="18066"/>
                    <a:pt x="168720" y="0"/>
                    <a:pt x="127925" y="0"/>
                  </a:cubicBezTo>
                  <a:cubicBezTo>
                    <a:pt x="68031" y="0"/>
                    <a:pt x="17210" y="38967"/>
                    <a:pt x="0" y="92577"/>
                  </a:cubicBezTo>
                  <a:lnTo>
                    <a:pt x="26054" y="92577"/>
                  </a:lnTo>
                  <a:cubicBezTo>
                    <a:pt x="42089" y="52545"/>
                    <a:pt x="81708" y="24206"/>
                    <a:pt x="127807" y="24206"/>
                  </a:cubicBezTo>
                  <a:lnTo>
                    <a:pt x="127925" y="24206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37355CFC-F8B0-4456-8256-168CCA5AF3EF}"/>
                </a:ext>
              </a:extLst>
            </p:cNvPr>
            <p:cNvSpPr/>
            <p:nvPr/>
          </p:nvSpPr>
          <p:spPr>
            <a:xfrm>
              <a:off x="9200632" y="2978226"/>
              <a:ext cx="254085" cy="92582"/>
            </a:xfrm>
            <a:custGeom>
              <a:avLst/>
              <a:gdLst>
                <a:gd name="connsiteX0" fmla="*/ 229795 w 254085"/>
                <a:gd name="connsiteY0" fmla="*/ 118 h 92582"/>
                <a:gd name="connsiteX1" fmla="*/ 229560 w 254085"/>
                <a:gd name="connsiteY1" fmla="*/ 118 h 92582"/>
                <a:gd name="connsiteX2" fmla="*/ 127807 w 254085"/>
                <a:gd name="connsiteY2" fmla="*/ 68371 h 92582"/>
                <a:gd name="connsiteX3" fmla="*/ 26054 w 254085"/>
                <a:gd name="connsiteY3" fmla="*/ 0 h 92582"/>
                <a:gd name="connsiteX4" fmla="*/ 0 w 254085"/>
                <a:gd name="connsiteY4" fmla="*/ 0 h 92582"/>
                <a:gd name="connsiteX5" fmla="*/ 127925 w 254085"/>
                <a:gd name="connsiteY5" fmla="*/ 92583 h 92582"/>
                <a:gd name="connsiteX6" fmla="*/ 229913 w 254085"/>
                <a:gd name="connsiteY6" fmla="*/ 46053 h 92582"/>
                <a:gd name="connsiteX7" fmla="*/ 229913 w 254085"/>
                <a:gd name="connsiteY7" fmla="*/ 87737 h 92582"/>
                <a:gd name="connsiteX8" fmla="*/ 254086 w 254085"/>
                <a:gd name="connsiteY8" fmla="*/ 87737 h 92582"/>
                <a:gd name="connsiteX9" fmla="*/ 254086 w 254085"/>
                <a:gd name="connsiteY9" fmla="*/ 118 h 92582"/>
                <a:gd name="connsiteX10" fmla="*/ 229913 w 254085"/>
                <a:gd name="connsiteY10" fmla="*/ 118 h 92582"/>
                <a:gd name="connsiteX11" fmla="*/ 229795 w 254085"/>
                <a:gd name="connsiteY11" fmla="*/ 118 h 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82">
                  <a:moveTo>
                    <a:pt x="229795" y="118"/>
                  </a:moveTo>
                  <a:lnTo>
                    <a:pt x="229560" y="118"/>
                  </a:lnTo>
                  <a:cubicBezTo>
                    <a:pt x="213525" y="40149"/>
                    <a:pt x="173912" y="68371"/>
                    <a:pt x="127807" y="68371"/>
                  </a:cubicBezTo>
                  <a:cubicBezTo>
                    <a:pt x="81708" y="68371"/>
                    <a:pt x="42089" y="40031"/>
                    <a:pt x="26054" y="0"/>
                  </a:cubicBezTo>
                  <a:lnTo>
                    <a:pt x="0" y="0"/>
                  </a:lnTo>
                  <a:cubicBezTo>
                    <a:pt x="17093" y="53610"/>
                    <a:pt x="67914" y="92583"/>
                    <a:pt x="127925" y="92583"/>
                  </a:cubicBezTo>
                  <a:cubicBezTo>
                    <a:pt x="168837" y="92583"/>
                    <a:pt x="205394" y="74517"/>
                    <a:pt x="229913" y="46053"/>
                  </a:cubicBezTo>
                  <a:lnTo>
                    <a:pt x="229913" y="87737"/>
                  </a:lnTo>
                  <a:lnTo>
                    <a:pt x="254086" y="87737"/>
                  </a:lnTo>
                  <a:lnTo>
                    <a:pt x="254086" y="118"/>
                  </a:lnTo>
                  <a:lnTo>
                    <a:pt x="229913" y="118"/>
                  </a:lnTo>
                  <a:lnTo>
                    <a:pt x="229795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2EA9AD54-DD3A-4C25-B627-A6542715C58B}"/>
                </a:ext>
              </a:extLst>
            </p:cNvPr>
            <p:cNvSpPr/>
            <p:nvPr/>
          </p:nvSpPr>
          <p:spPr>
            <a:xfrm>
              <a:off x="10333945" y="3409595"/>
              <a:ext cx="24172" cy="167093"/>
            </a:xfrm>
            <a:custGeom>
              <a:avLst/>
              <a:gdLst>
                <a:gd name="connsiteX0" fmla="*/ 24173 w 24172"/>
                <a:gd name="connsiteY0" fmla="*/ 0 h 167093"/>
                <a:gd name="connsiteX1" fmla="*/ 0 w 24172"/>
                <a:gd name="connsiteY1" fmla="*/ 0 h 167093"/>
                <a:gd name="connsiteX2" fmla="*/ 0 w 24172"/>
                <a:gd name="connsiteY2" fmla="*/ 167094 h 167093"/>
                <a:gd name="connsiteX3" fmla="*/ 24173 w 24172"/>
                <a:gd name="connsiteY3" fmla="*/ 167094 h 167093"/>
                <a:gd name="connsiteX4" fmla="*/ 24173 w 24172"/>
                <a:gd name="connsiteY4" fmla="*/ 0 h 16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93">
                  <a:moveTo>
                    <a:pt x="24173" y="0"/>
                  </a:moveTo>
                  <a:lnTo>
                    <a:pt x="0" y="0"/>
                  </a:lnTo>
                  <a:lnTo>
                    <a:pt x="0" y="167094"/>
                  </a:lnTo>
                  <a:lnTo>
                    <a:pt x="24173" y="167094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0AB336B9-A7BB-4B29-A6E0-51FE4AA11E0D}"/>
                </a:ext>
              </a:extLst>
            </p:cNvPr>
            <p:cNvSpPr/>
            <p:nvPr/>
          </p:nvSpPr>
          <p:spPr>
            <a:xfrm>
              <a:off x="10218868" y="3321969"/>
              <a:ext cx="254327" cy="24212"/>
            </a:xfrm>
            <a:custGeom>
              <a:avLst/>
              <a:gdLst>
                <a:gd name="connsiteX0" fmla="*/ 254327 w 254327"/>
                <a:gd name="connsiteY0" fmla="*/ 0 h 24212"/>
                <a:gd name="connsiteX1" fmla="*/ 0 w 254327"/>
                <a:gd name="connsiteY1" fmla="*/ 0 h 24212"/>
                <a:gd name="connsiteX2" fmla="*/ 0 w 254327"/>
                <a:gd name="connsiteY2" fmla="*/ 24212 h 24212"/>
                <a:gd name="connsiteX3" fmla="*/ 254327 w 254327"/>
                <a:gd name="connsiteY3" fmla="*/ 24212 h 24212"/>
                <a:gd name="connsiteX4" fmla="*/ 254327 w 254327"/>
                <a:gd name="connsiteY4" fmla="*/ 0 h 2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7" h="24212">
                  <a:moveTo>
                    <a:pt x="254327" y="0"/>
                  </a:moveTo>
                  <a:lnTo>
                    <a:pt x="0" y="0"/>
                  </a:lnTo>
                  <a:lnTo>
                    <a:pt x="0" y="24212"/>
                  </a:lnTo>
                  <a:lnTo>
                    <a:pt x="254327" y="24212"/>
                  </a:lnTo>
                  <a:lnTo>
                    <a:pt x="254327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2FAD9F07-C885-4458-AF84-A0C82CA451BB}"/>
                </a:ext>
              </a:extLst>
            </p:cNvPr>
            <p:cNvSpPr/>
            <p:nvPr/>
          </p:nvSpPr>
          <p:spPr>
            <a:xfrm>
              <a:off x="9709750" y="3317253"/>
              <a:ext cx="253968" cy="92694"/>
            </a:xfrm>
            <a:custGeom>
              <a:avLst/>
              <a:gdLst>
                <a:gd name="connsiteX0" fmla="*/ 127102 w 253968"/>
                <a:gd name="connsiteY0" fmla="*/ 0 h 92694"/>
                <a:gd name="connsiteX1" fmla="*/ 0 w 253968"/>
                <a:gd name="connsiteY1" fmla="*/ 92694 h 92694"/>
                <a:gd name="connsiteX2" fmla="*/ 25825 w 253968"/>
                <a:gd name="connsiteY2" fmla="*/ 92694 h 92694"/>
                <a:gd name="connsiteX3" fmla="*/ 126984 w 253968"/>
                <a:gd name="connsiteY3" fmla="*/ 24205 h 92694"/>
                <a:gd name="connsiteX4" fmla="*/ 228149 w 253968"/>
                <a:gd name="connsiteY4" fmla="*/ 92694 h 92694"/>
                <a:gd name="connsiteX5" fmla="*/ 253968 w 253968"/>
                <a:gd name="connsiteY5" fmla="*/ 92694 h 92694"/>
                <a:gd name="connsiteX6" fmla="*/ 126867 w 253968"/>
                <a:gd name="connsiteY6" fmla="*/ 0 h 92694"/>
                <a:gd name="connsiteX7" fmla="*/ 127102 w 253968"/>
                <a:gd name="connsiteY7" fmla="*/ 0 h 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4">
                  <a:moveTo>
                    <a:pt x="127102" y="0"/>
                  </a:moveTo>
                  <a:cubicBezTo>
                    <a:pt x="67561" y="0"/>
                    <a:pt x="16864" y="39084"/>
                    <a:pt x="0" y="92694"/>
                  </a:cubicBezTo>
                  <a:lnTo>
                    <a:pt x="25825" y="92694"/>
                  </a:lnTo>
                  <a:cubicBezTo>
                    <a:pt x="41742" y="52663"/>
                    <a:pt x="81120" y="24205"/>
                    <a:pt x="126984" y="24205"/>
                  </a:cubicBezTo>
                  <a:cubicBezTo>
                    <a:pt x="172848" y="24205"/>
                    <a:pt x="212232" y="52663"/>
                    <a:pt x="228149" y="92694"/>
                  </a:cubicBezTo>
                  <a:lnTo>
                    <a:pt x="253968" y="92694"/>
                  </a:lnTo>
                  <a:cubicBezTo>
                    <a:pt x="236993" y="38967"/>
                    <a:pt x="186531" y="0"/>
                    <a:pt x="126867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FCB9474B-C129-4294-8558-369F5BDBE3DD}"/>
                </a:ext>
              </a:extLst>
            </p:cNvPr>
            <p:cNvSpPr/>
            <p:nvPr/>
          </p:nvSpPr>
          <p:spPr>
            <a:xfrm>
              <a:off x="9709750" y="3488827"/>
              <a:ext cx="254203" cy="92583"/>
            </a:xfrm>
            <a:custGeom>
              <a:avLst/>
              <a:gdLst>
                <a:gd name="connsiteX0" fmla="*/ 127102 w 254203"/>
                <a:gd name="connsiteY0" fmla="*/ 68371 h 92583"/>
                <a:gd name="connsiteX1" fmla="*/ 25943 w 254203"/>
                <a:gd name="connsiteY1" fmla="*/ 0 h 92583"/>
                <a:gd name="connsiteX2" fmla="*/ 0 w 254203"/>
                <a:gd name="connsiteY2" fmla="*/ 0 h 92583"/>
                <a:gd name="connsiteX3" fmla="*/ 127102 w 254203"/>
                <a:gd name="connsiteY3" fmla="*/ 92583 h 92583"/>
                <a:gd name="connsiteX4" fmla="*/ 254203 w 254203"/>
                <a:gd name="connsiteY4" fmla="*/ 0 h 92583"/>
                <a:gd name="connsiteX5" fmla="*/ 228267 w 254203"/>
                <a:gd name="connsiteY5" fmla="*/ 0 h 92583"/>
                <a:gd name="connsiteX6" fmla="*/ 127102 w 254203"/>
                <a:gd name="connsiteY6" fmla="*/ 68371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83">
                  <a:moveTo>
                    <a:pt x="127102" y="68371"/>
                  </a:moveTo>
                  <a:cubicBezTo>
                    <a:pt x="81238" y="68371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0"/>
                    <a:pt x="67443" y="92583"/>
                    <a:pt x="127102" y="92583"/>
                  </a:cubicBezTo>
                  <a:cubicBezTo>
                    <a:pt x="186766" y="92583"/>
                    <a:pt x="237228" y="53610"/>
                    <a:pt x="254203" y="0"/>
                  </a:cubicBezTo>
                  <a:lnTo>
                    <a:pt x="228267" y="0"/>
                  </a:lnTo>
                  <a:cubicBezTo>
                    <a:pt x="212350" y="40031"/>
                    <a:pt x="172965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5AD409CE-0793-4970-A703-56FE1B9222C5}"/>
                </a:ext>
              </a:extLst>
            </p:cNvPr>
            <p:cNvSpPr/>
            <p:nvPr/>
          </p:nvSpPr>
          <p:spPr>
            <a:xfrm>
              <a:off x="9200403" y="3321982"/>
              <a:ext cx="254320" cy="87736"/>
            </a:xfrm>
            <a:custGeom>
              <a:avLst/>
              <a:gdLst>
                <a:gd name="connsiteX0" fmla="*/ 230148 w 254320"/>
                <a:gd name="connsiteY0" fmla="*/ 63414 h 87736"/>
                <a:gd name="connsiteX1" fmla="*/ 24284 w 254320"/>
                <a:gd name="connsiteY1" fmla="*/ 63414 h 87736"/>
                <a:gd name="connsiteX2" fmla="*/ 24284 w 254320"/>
                <a:gd name="connsiteY2" fmla="*/ 0 h 87736"/>
                <a:gd name="connsiteX3" fmla="*/ 0 w 254320"/>
                <a:gd name="connsiteY3" fmla="*/ 0 h 87736"/>
                <a:gd name="connsiteX4" fmla="*/ 0 w 254320"/>
                <a:gd name="connsiteY4" fmla="*/ 87737 h 87736"/>
                <a:gd name="connsiteX5" fmla="*/ 254321 w 254320"/>
                <a:gd name="connsiteY5" fmla="*/ 87737 h 87736"/>
                <a:gd name="connsiteX6" fmla="*/ 254321 w 254320"/>
                <a:gd name="connsiteY6" fmla="*/ 0 h 87736"/>
                <a:gd name="connsiteX7" fmla="*/ 230148 w 254320"/>
                <a:gd name="connsiteY7" fmla="*/ 0 h 87736"/>
                <a:gd name="connsiteX8" fmla="*/ 230148 w 254320"/>
                <a:gd name="connsiteY8" fmla="*/ 63414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0" h="87736">
                  <a:moveTo>
                    <a:pt x="230148" y="63414"/>
                  </a:moveTo>
                  <a:lnTo>
                    <a:pt x="24284" y="63414"/>
                  </a:lnTo>
                  <a:lnTo>
                    <a:pt x="24284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1" y="87737"/>
                  </a:lnTo>
                  <a:lnTo>
                    <a:pt x="254321" y="0"/>
                  </a:lnTo>
                  <a:lnTo>
                    <a:pt x="230148" y="0"/>
                  </a:lnTo>
                  <a:lnTo>
                    <a:pt x="230148" y="6341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B7A30335-571A-442B-842A-E3A079B7A74B}"/>
                </a:ext>
              </a:extLst>
            </p:cNvPr>
            <p:cNvSpPr/>
            <p:nvPr/>
          </p:nvSpPr>
          <p:spPr>
            <a:xfrm>
              <a:off x="9200397" y="3488958"/>
              <a:ext cx="254320" cy="87736"/>
            </a:xfrm>
            <a:custGeom>
              <a:avLst/>
              <a:gdLst>
                <a:gd name="connsiteX0" fmla="*/ 0 w 254320"/>
                <a:gd name="connsiteY0" fmla="*/ 87737 h 87736"/>
                <a:gd name="connsiteX1" fmla="*/ 24284 w 254320"/>
                <a:gd name="connsiteY1" fmla="*/ 87737 h 87736"/>
                <a:gd name="connsiteX2" fmla="*/ 24284 w 254320"/>
                <a:gd name="connsiteY2" fmla="*/ 24323 h 87736"/>
                <a:gd name="connsiteX3" fmla="*/ 230148 w 254320"/>
                <a:gd name="connsiteY3" fmla="*/ 24323 h 87736"/>
                <a:gd name="connsiteX4" fmla="*/ 230148 w 254320"/>
                <a:gd name="connsiteY4" fmla="*/ 87737 h 87736"/>
                <a:gd name="connsiteX5" fmla="*/ 254321 w 254320"/>
                <a:gd name="connsiteY5" fmla="*/ 87737 h 87736"/>
                <a:gd name="connsiteX6" fmla="*/ 254321 w 254320"/>
                <a:gd name="connsiteY6" fmla="*/ 0 h 87736"/>
                <a:gd name="connsiteX7" fmla="*/ 0 w 254320"/>
                <a:gd name="connsiteY7" fmla="*/ 0 h 87736"/>
                <a:gd name="connsiteX8" fmla="*/ 0 w 254320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0" h="87736">
                  <a:moveTo>
                    <a:pt x="0" y="87737"/>
                  </a:moveTo>
                  <a:lnTo>
                    <a:pt x="24284" y="87737"/>
                  </a:lnTo>
                  <a:lnTo>
                    <a:pt x="24284" y="24323"/>
                  </a:lnTo>
                  <a:lnTo>
                    <a:pt x="230148" y="24323"/>
                  </a:lnTo>
                  <a:lnTo>
                    <a:pt x="230148" y="87737"/>
                  </a:lnTo>
                  <a:lnTo>
                    <a:pt x="254321" y="87737"/>
                  </a:lnTo>
                  <a:lnTo>
                    <a:pt x="254321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CEB43ED7-A2A4-4904-9F70-013DD7FBB545}"/>
                </a:ext>
              </a:extLst>
            </p:cNvPr>
            <p:cNvSpPr/>
            <p:nvPr/>
          </p:nvSpPr>
          <p:spPr>
            <a:xfrm>
              <a:off x="8296775" y="3409595"/>
              <a:ext cx="24170" cy="167093"/>
            </a:xfrm>
            <a:custGeom>
              <a:avLst/>
              <a:gdLst>
                <a:gd name="connsiteX0" fmla="*/ 24170 w 24170"/>
                <a:gd name="connsiteY0" fmla="*/ 0 h 167093"/>
                <a:gd name="connsiteX1" fmla="*/ 0 w 24170"/>
                <a:gd name="connsiteY1" fmla="*/ 0 h 167093"/>
                <a:gd name="connsiteX2" fmla="*/ 0 w 24170"/>
                <a:gd name="connsiteY2" fmla="*/ 167094 h 167093"/>
                <a:gd name="connsiteX3" fmla="*/ 24170 w 24170"/>
                <a:gd name="connsiteY3" fmla="*/ 167094 h 167093"/>
                <a:gd name="connsiteX4" fmla="*/ 24170 w 24170"/>
                <a:gd name="connsiteY4" fmla="*/ 0 h 16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0" h="167093">
                  <a:moveTo>
                    <a:pt x="24170" y="0"/>
                  </a:moveTo>
                  <a:lnTo>
                    <a:pt x="0" y="0"/>
                  </a:lnTo>
                  <a:lnTo>
                    <a:pt x="0" y="167094"/>
                  </a:lnTo>
                  <a:lnTo>
                    <a:pt x="24170" y="167094"/>
                  </a:lnTo>
                  <a:lnTo>
                    <a:pt x="24170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8AC12A1A-F0E9-4938-8988-BF1D248F9A21}"/>
                </a:ext>
              </a:extLst>
            </p:cNvPr>
            <p:cNvSpPr/>
            <p:nvPr/>
          </p:nvSpPr>
          <p:spPr>
            <a:xfrm>
              <a:off x="8181703" y="3321982"/>
              <a:ext cx="254322" cy="24212"/>
            </a:xfrm>
            <a:custGeom>
              <a:avLst/>
              <a:gdLst>
                <a:gd name="connsiteX0" fmla="*/ 254323 w 254322"/>
                <a:gd name="connsiteY0" fmla="*/ 0 h 24212"/>
                <a:gd name="connsiteX1" fmla="*/ 0 w 254322"/>
                <a:gd name="connsiteY1" fmla="*/ 0 h 24212"/>
                <a:gd name="connsiteX2" fmla="*/ 0 w 254322"/>
                <a:gd name="connsiteY2" fmla="*/ 24212 h 24212"/>
                <a:gd name="connsiteX3" fmla="*/ 254323 w 254322"/>
                <a:gd name="connsiteY3" fmla="*/ 24212 h 24212"/>
                <a:gd name="connsiteX4" fmla="*/ 254323 w 254322"/>
                <a:gd name="connsiteY4" fmla="*/ 0 h 2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2" h="24212">
                  <a:moveTo>
                    <a:pt x="254323" y="0"/>
                  </a:moveTo>
                  <a:lnTo>
                    <a:pt x="0" y="0"/>
                  </a:lnTo>
                  <a:lnTo>
                    <a:pt x="0" y="24212"/>
                  </a:lnTo>
                  <a:lnTo>
                    <a:pt x="254323" y="24212"/>
                  </a:lnTo>
                  <a:lnTo>
                    <a:pt x="25432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954004BE-2740-44F7-A1B2-C8886C1FEDA6}"/>
                </a:ext>
              </a:extLst>
            </p:cNvPr>
            <p:cNvSpPr/>
            <p:nvPr/>
          </p:nvSpPr>
          <p:spPr>
            <a:xfrm>
              <a:off x="8690919" y="3317364"/>
              <a:ext cx="254085" cy="92576"/>
            </a:xfrm>
            <a:custGeom>
              <a:avLst/>
              <a:gdLst>
                <a:gd name="connsiteX0" fmla="*/ 127925 w 254085"/>
                <a:gd name="connsiteY0" fmla="*/ 24206 h 92576"/>
                <a:gd name="connsiteX1" fmla="*/ 229678 w 254085"/>
                <a:gd name="connsiteY1" fmla="*/ 92459 h 92576"/>
                <a:gd name="connsiteX2" fmla="*/ 254086 w 254085"/>
                <a:gd name="connsiteY2" fmla="*/ 92459 h 92576"/>
                <a:gd name="connsiteX3" fmla="*/ 254086 w 254085"/>
                <a:gd name="connsiteY3" fmla="*/ 4840 h 92576"/>
                <a:gd name="connsiteX4" fmla="*/ 229913 w 254085"/>
                <a:gd name="connsiteY4" fmla="*/ 4840 h 92576"/>
                <a:gd name="connsiteX5" fmla="*/ 229913 w 254085"/>
                <a:gd name="connsiteY5" fmla="*/ 46530 h 92576"/>
                <a:gd name="connsiteX6" fmla="*/ 127925 w 254085"/>
                <a:gd name="connsiteY6" fmla="*/ 0 h 92576"/>
                <a:gd name="connsiteX7" fmla="*/ 0 w 254085"/>
                <a:gd name="connsiteY7" fmla="*/ 92576 h 92576"/>
                <a:gd name="connsiteX8" fmla="*/ 26054 w 254085"/>
                <a:gd name="connsiteY8" fmla="*/ 92576 h 92576"/>
                <a:gd name="connsiteX9" fmla="*/ 127807 w 254085"/>
                <a:gd name="connsiteY9" fmla="*/ 24206 h 92576"/>
                <a:gd name="connsiteX10" fmla="*/ 127925 w 254085"/>
                <a:gd name="connsiteY10" fmla="*/ 24206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5" h="92576">
                  <a:moveTo>
                    <a:pt x="127925" y="24206"/>
                  </a:moveTo>
                  <a:cubicBezTo>
                    <a:pt x="174147" y="24206"/>
                    <a:pt x="213643" y="52552"/>
                    <a:pt x="229678" y="92459"/>
                  </a:cubicBezTo>
                  <a:lnTo>
                    <a:pt x="254086" y="92459"/>
                  </a:lnTo>
                  <a:lnTo>
                    <a:pt x="254086" y="4840"/>
                  </a:lnTo>
                  <a:lnTo>
                    <a:pt x="229913" y="4840"/>
                  </a:lnTo>
                  <a:lnTo>
                    <a:pt x="229913" y="46530"/>
                  </a:lnTo>
                  <a:cubicBezTo>
                    <a:pt x="205270" y="18066"/>
                    <a:pt x="168720" y="0"/>
                    <a:pt x="127925" y="0"/>
                  </a:cubicBezTo>
                  <a:cubicBezTo>
                    <a:pt x="68031" y="0"/>
                    <a:pt x="17210" y="38967"/>
                    <a:pt x="0" y="92576"/>
                  </a:cubicBezTo>
                  <a:lnTo>
                    <a:pt x="26054" y="92576"/>
                  </a:lnTo>
                  <a:cubicBezTo>
                    <a:pt x="42089" y="52552"/>
                    <a:pt x="81708" y="24206"/>
                    <a:pt x="127807" y="24206"/>
                  </a:cubicBezTo>
                  <a:lnTo>
                    <a:pt x="127925" y="24206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7DB994FF-9A1F-49A9-9F7B-584941C8977F}"/>
                </a:ext>
              </a:extLst>
            </p:cNvPr>
            <p:cNvSpPr/>
            <p:nvPr/>
          </p:nvSpPr>
          <p:spPr>
            <a:xfrm>
              <a:off x="8691148" y="3488716"/>
              <a:ext cx="254085" cy="92576"/>
            </a:xfrm>
            <a:custGeom>
              <a:avLst/>
              <a:gdLst>
                <a:gd name="connsiteX0" fmla="*/ 229795 w 254085"/>
                <a:gd name="connsiteY0" fmla="*/ 118 h 92576"/>
                <a:gd name="connsiteX1" fmla="*/ 229560 w 254085"/>
                <a:gd name="connsiteY1" fmla="*/ 118 h 92576"/>
                <a:gd name="connsiteX2" fmla="*/ 127807 w 254085"/>
                <a:gd name="connsiteY2" fmla="*/ 68371 h 92576"/>
                <a:gd name="connsiteX3" fmla="*/ 26060 w 254085"/>
                <a:gd name="connsiteY3" fmla="*/ 0 h 92576"/>
                <a:gd name="connsiteX4" fmla="*/ 0 w 254085"/>
                <a:gd name="connsiteY4" fmla="*/ 0 h 92576"/>
                <a:gd name="connsiteX5" fmla="*/ 127931 w 254085"/>
                <a:gd name="connsiteY5" fmla="*/ 92577 h 92576"/>
                <a:gd name="connsiteX6" fmla="*/ 229919 w 254085"/>
                <a:gd name="connsiteY6" fmla="*/ 46053 h 92576"/>
                <a:gd name="connsiteX7" fmla="*/ 229919 w 254085"/>
                <a:gd name="connsiteY7" fmla="*/ 87737 h 92576"/>
                <a:gd name="connsiteX8" fmla="*/ 254086 w 254085"/>
                <a:gd name="connsiteY8" fmla="*/ 87737 h 92576"/>
                <a:gd name="connsiteX9" fmla="*/ 254086 w 254085"/>
                <a:gd name="connsiteY9" fmla="*/ 118 h 92576"/>
                <a:gd name="connsiteX10" fmla="*/ 229919 w 254085"/>
                <a:gd name="connsiteY10" fmla="*/ 118 h 92576"/>
                <a:gd name="connsiteX11" fmla="*/ 229795 w 254085"/>
                <a:gd name="connsiteY11" fmla="*/ 118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76">
                  <a:moveTo>
                    <a:pt x="229795" y="118"/>
                  </a:moveTo>
                  <a:lnTo>
                    <a:pt x="229560" y="118"/>
                  </a:lnTo>
                  <a:cubicBezTo>
                    <a:pt x="213525" y="40149"/>
                    <a:pt x="173912" y="68371"/>
                    <a:pt x="127807" y="68371"/>
                  </a:cubicBezTo>
                  <a:cubicBezTo>
                    <a:pt x="81708" y="68371"/>
                    <a:pt x="42095" y="40031"/>
                    <a:pt x="26060" y="0"/>
                  </a:cubicBezTo>
                  <a:lnTo>
                    <a:pt x="0" y="0"/>
                  </a:lnTo>
                  <a:cubicBezTo>
                    <a:pt x="17099" y="53610"/>
                    <a:pt x="67914" y="92577"/>
                    <a:pt x="127931" y="92577"/>
                  </a:cubicBezTo>
                  <a:cubicBezTo>
                    <a:pt x="168844" y="92577"/>
                    <a:pt x="205394" y="74511"/>
                    <a:pt x="229919" y="46053"/>
                  </a:cubicBezTo>
                  <a:lnTo>
                    <a:pt x="229919" y="87737"/>
                  </a:lnTo>
                  <a:lnTo>
                    <a:pt x="254086" y="87737"/>
                  </a:lnTo>
                  <a:lnTo>
                    <a:pt x="254086" y="118"/>
                  </a:lnTo>
                  <a:lnTo>
                    <a:pt x="229919" y="118"/>
                  </a:lnTo>
                  <a:lnTo>
                    <a:pt x="229795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026797E3-3EF7-4FCE-9E64-D80CC146CD4C}"/>
                </a:ext>
              </a:extLst>
            </p:cNvPr>
            <p:cNvSpPr/>
            <p:nvPr/>
          </p:nvSpPr>
          <p:spPr>
            <a:xfrm>
              <a:off x="11353697" y="347071"/>
              <a:ext cx="24172" cy="167089"/>
            </a:xfrm>
            <a:custGeom>
              <a:avLst/>
              <a:gdLst>
                <a:gd name="connsiteX0" fmla="*/ 24173 w 24172"/>
                <a:gd name="connsiteY0" fmla="*/ 0 h 167089"/>
                <a:gd name="connsiteX1" fmla="*/ 0 w 24172"/>
                <a:gd name="connsiteY1" fmla="*/ 0 h 167089"/>
                <a:gd name="connsiteX2" fmla="*/ 0 w 24172"/>
                <a:gd name="connsiteY2" fmla="*/ 167090 h 167089"/>
                <a:gd name="connsiteX3" fmla="*/ 24173 w 24172"/>
                <a:gd name="connsiteY3" fmla="*/ 167090 h 167089"/>
                <a:gd name="connsiteX4" fmla="*/ 24173 w 24172"/>
                <a:gd name="connsiteY4" fmla="*/ 0 h 16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89">
                  <a:moveTo>
                    <a:pt x="24173" y="0"/>
                  </a:moveTo>
                  <a:lnTo>
                    <a:pt x="0" y="0"/>
                  </a:lnTo>
                  <a:lnTo>
                    <a:pt x="0" y="167090"/>
                  </a:lnTo>
                  <a:lnTo>
                    <a:pt x="24173" y="167090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2DBA5021-DF7E-4AC1-8CEF-578D3233916F}"/>
                </a:ext>
              </a:extLst>
            </p:cNvPr>
            <p:cNvSpPr/>
            <p:nvPr/>
          </p:nvSpPr>
          <p:spPr>
            <a:xfrm>
              <a:off x="11238515" y="259445"/>
              <a:ext cx="254320" cy="24206"/>
            </a:xfrm>
            <a:custGeom>
              <a:avLst/>
              <a:gdLst>
                <a:gd name="connsiteX0" fmla="*/ 254321 w 254320"/>
                <a:gd name="connsiteY0" fmla="*/ 0 h 24206"/>
                <a:gd name="connsiteX1" fmla="*/ 0 w 254320"/>
                <a:gd name="connsiteY1" fmla="*/ 0 h 24206"/>
                <a:gd name="connsiteX2" fmla="*/ 0 w 254320"/>
                <a:gd name="connsiteY2" fmla="*/ 24207 h 24206"/>
                <a:gd name="connsiteX3" fmla="*/ 254321 w 254320"/>
                <a:gd name="connsiteY3" fmla="*/ 24207 h 24206"/>
                <a:gd name="connsiteX4" fmla="*/ 254321 w 254320"/>
                <a:gd name="connsiteY4" fmla="*/ 0 h 2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0" h="24206">
                  <a:moveTo>
                    <a:pt x="254321" y="0"/>
                  </a:moveTo>
                  <a:lnTo>
                    <a:pt x="0" y="0"/>
                  </a:lnTo>
                  <a:lnTo>
                    <a:pt x="0" y="24207"/>
                  </a:lnTo>
                  <a:lnTo>
                    <a:pt x="254321" y="24207"/>
                  </a:lnTo>
                  <a:lnTo>
                    <a:pt x="254321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39D4ED61-7AD5-432E-AC05-C7400A7FED1E}"/>
                </a:ext>
              </a:extLst>
            </p:cNvPr>
            <p:cNvSpPr/>
            <p:nvPr/>
          </p:nvSpPr>
          <p:spPr>
            <a:xfrm>
              <a:off x="10729521" y="254725"/>
              <a:ext cx="253968" cy="92696"/>
            </a:xfrm>
            <a:custGeom>
              <a:avLst/>
              <a:gdLst>
                <a:gd name="connsiteX0" fmla="*/ 127102 w 253968"/>
                <a:gd name="connsiteY0" fmla="*/ 0 h 92696"/>
                <a:gd name="connsiteX1" fmla="*/ 0 w 253968"/>
                <a:gd name="connsiteY1" fmla="*/ 92697 h 92696"/>
                <a:gd name="connsiteX2" fmla="*/ 25819 w 253968"/>
                <a:gd name="connsiteY2" fmla="*/ 92697 h 92696"/>
                <a:gd name="connsiteX3" fmla="*/ 126984 w 253968"/>
                <a:gd name="connsiteY3" fmla="*/ 24207 h 92696"/>
                <a:gd name="connsiteX4" fmla="*/ 228149 w 253968"/>
                <a:gd name="connsiteY4" fmla="*/ 92697 h 92696"/>
                <a:gd name="connsiteX5" fmla="*/ 253968 w 253968"/>
                <a:gd name="connsiteY5" fmla="*/ 92697 h 92696"/>
                <a:gd name="connsiteX6" fmla="*/ 126867 w 253968"/>
                <a:gd name="connsiteY6" fmla="*/ 0 h 92696"/>
                <a:gd name="connsiteX7" fmla="*/ 127102 w 253968"/>
                <a:gd name="connsiteY7" fmla="*/ 0 h 9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6">
                  <a:moveTo>
                    <a:pt x="127102" y="0"/>
                  </a:moveTo>
                  <a:cubicBezTo>
                    <a:pt x="67561" y="0"/>
                    <a:pt x="16858" y="39086"/>
                    <a:pt x="0" y="92697"/>
                  </a:cubicBezTo>
                  <a:lnTo>
                    <a:pt x="25819" y="92697"/>
                  </a:lnTo>
                  <a:cubicBezTo>
                    <a:pt x="41736" y="52666"/>
                    <a:pt x="81120" y="24207"/>
                    <a:pt x="126984" y="24207"/>
                  </a:cubicBezTo>
                  <a:cubicBezTo>
                    <a:pt x="172848" y="24207"/>
                    <a:pt x="212232" y="52666"/>
                    <a:pt x="228149" y="92697"/>
                  </a:cubicBezTo>
                  <a:lnTo>
                    <a:pt x="253968" y="92697"/>
                  </a:lnTo>
                  <a:cubicBezTo>
                    <a:pt x="236993" y="38968"/>
                    <a:pt x="186525" y="0"/>
                    <a:pt x="126867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8D81A6BA-A163-4BDB-98C6-1FD4E93A67F2}"/>
                </a:ext>
              </a:extLst>
            </p:cNvPr>
            <p:cNvSpPr/>
            <p:nvPr/>
          </p:nvSpPr>
          <p:spPr>
            <a:xfrm>
              <a:off x="10729521" y="426303"/>
              <a:ext cx="254203" cy="92578"/>
            </a:xfrm>
            <a:custGeom>
              <a:avLst/>
              <a:gdLst>
                <a:gd name="connsiteX0" fmla="*/ 127102 w 254203"/>
                <a:gd name="connsiteY0" fmla="*/ 68371 h 92578"/>
                <a:gd name="connsiteX1" fmla="*/ 25936 w 254203"/>
                <a:gd name="connsiteY1" fmla="*/ 0 h 92578"/>
                <a:gd name="connsiteX2" fmla="*/ 0 w 254203"/>
                <a:gd name="connsiteY2" fmla="*/ 0 h 92578"/>
                <a:gd name="connsiteX3" fmla="*/ 127102 w 254203"/>
                <a:gd name="connsiteY3" fmla="*/ 92578 h 92578"/>
                <a:gd name="connsiteX4" fmla="*/ 254203 w 254203"/>
                <a:gd name="connsiteY4" fmla="*/ 0 h 92578"/>
                <a:gd name="connsiteX5" fmla="*/ 228267 w 254203"/>
                <a:gd name="connsiteY5" fmla="*/ 0 h 92578"/>
                <a:gd name="connsiteX6" fmla="*/ 127102 w 254203"/>
                <a:gd name="connsiteY6" fmla="*/ 68371 h 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78">
                  <a:moveTo>
                    <a:pt x="127102" y="68371"/>
                  </a:moveTo>
                  <a:cubicBezTo>
                    <a:pt x="81238" y="68371"/>
                    <a:pt x="41853" y="40031"/>
                    <a:pt x="25936" y="0"/>
                  </a:cubicBezTo>
                  <a:lnTo>
                    <a:pt x="0" y="0"/>
                  </a:lnTo>
                  <a:cubicBezTo>
                    <a:pt x="16975" y="53611"/>
                    <a:pt x="67443" y="92578"/>
                    <a:pt x="127102" y="92578"/>
                  </a:cubicBezTo>
                  <a:cubicBezTo>
                    <a:pt x="186760" y="92578"/>
                    <a:pt x="237228" y="53611"/>
                    <a:pt x="254203" y="0"/>
                  </a:cubicBezTo>
                  <a:lnTo>
                    <a:pt x="228267" y="0"/>
                  </a:lnTo>
                  <a:cubicBezTo>
                    <a:pt x="212350" y="40031"/>
                    <a:pt x="172965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D424DE35-1879-4365-83F8-7125C12E547D}"/>
                </a:ext>
              </a:extLst>
            </p:cNvPr>
            <p:cNvSpPr/>
            <p:nvPr/>
          </p:nvSpPr>
          <p:spPr>
            <a:xfrm>
              <a:off x="11747745" y="254840"/>
              <a:ext cx="254092" cy="92578"/>
            </a:xfrm>
            <a:custGeom>
              <a:avLst/>
              <a:gdLst>
                <a:gd name="connsiteX0" fmla="*/ 127931 w 254092"/>
                <a:gd name="connsiteY0" fmla="*/ 24207 h 92578"/>
                <a:gd name="connsiteX1" fmla="*/ 229684 w 254092"/>
                <a:gd name="connsiteY1" fmla="*/ 92460 h 92578"/>
                <a:gd name="connsiteX2" fmla="*/ 254092 w 254092"/>
                <a:gd name="connsiteY2" fmla="*/ 92460 h 92578"/>
                <a:gd name="connsiteX3" fmla="*/ 254092 w 254092"/>
                <a:gd name="connsiteY3" fmla="*/ 4841 h 92578"/>
                <a:gd name="connsiteX4" fmla="*/ 229920 w 254092"/>
                <a:gd name="connsiteY4" fmla="*/ 4841 h 92578"/>
                <a:gd name="connsiteX5" fmla="*/ 229920 w 254092"/>
                <a:gd name="connsiteY5" fmla="*/ 46525 h 92578"/>
                <a:gd name="connsiteX6" fmla="*/ 127931 w 254092"/>
                <a:gd name="connsiteY6" fmla="*/ 0 h 92578"/>
                <a:gd name="connsiteX7" fmla="*/ 0 w 254092"/>
                <a:gd name="connsiteY7" fmla="*/ 92578 h 92578"/>
                <a:gd name="connsiteX8" fmla="*/ 26060 w 254092"/>
                <a:gd name="connsiteY8" fmla="*/ 92578 h 92578"/>
                <a:gd name="connsiteX9" fmla="*/ 127814 w 254092"/>
                <a:gd name="connsiteY9" fmla="*/ 24207 h 92578"/>
                <a:gd name="connsiteX10" fmla="*/ 127931 w 254092"/>
                <a:gd name="connsiteY10" fmla="*/ 24207 h 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92" h="92578">
                  <a:moveTo>
                    <a:pt x="127931" y="24207"/>
                  </a:moveTo>
                  <a:cubicBezTo>
                    <a:pt x="174148" y="24207"/>
                    <a:pt x="213650" y="52547"/>
                    <a:pt x="229684" y="92460"/>
                  </a:cubicBezTo>
                  <a:lnTo>
                    <a:pt x="254092" y="92460"/>
                  </a:lnTo>
                  <a:lnTo>
                    <a:pt x="254092" y="4841"/>
                  </a:lnTo>
                  <a:lnTo>
                    <a:pt x="229920" y="4841"/>
                  </a:lnTo>
                  <a:lnTo>
                    <a:pt x="229920" y="46525"/>
                  </a:lnTo>
                  <a:cubicBezTo>
                    <a:pt x="205276" y="18067"/>
                    <a:pt x="168726" y="0"/>
                    <a:pt x="127931" y="0"/>
                  </a:cubicBezTo>
                  <a:cubicBezTo>
                    <a:pt x="68031" y="0"/>
                    <a:pt x="17217" y="38968"/>
                    <a:pt x="0" y="92578"/>
                  </a:cubicBezTo>
                  <a:lnTo>
                    <a:pt x="26060" y="92578"/>
                  </a:lnTo>
                  <a:cubicBezTo>
                    <a:pt x="42095" y="52547"/>
                    <a:pt x="81708" y="24207"/>
                    <a:pt x="127814" y="24207"/>
                  </a:cubicBezTo>
                  <a:lnTo>
                    <a:pt x="127931" y="2420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06123585-1573-454E-88B4-FC9FD2169F4E}"/>
                </a:ext>
              </a:extLst>
            </p:cNvPr>
            <p:cNvSpPr/>
            <p:nvPr/>
          </p:nvSpPr>
          <p:spPr>
            <a:xfrm>
              <a:off x="11747993" y="426175"/>
              <a:ext cx="254085" cy="92578"/>
            </a:xfrm>
            <a:custGeom>
              <a:avLst/>
              <a:gdLst>
                <a:gd name="connsiteX0" fmla="*/ 229795 w 254085"/>
                <a:gd name="connsiteY0" fmla="*/ 118 h 92578"/>
                <a:gd name="connsiteX1" fmla="*/ 229560 w 254085"/>
                <a:gd name="connsiteY1" fmla="*/ 118 h 92578"/>
                <a:gd name="connsiteX2" fmla="*/ 127807 w 254085"/>
                <a:gd name="connsiteY2" fmla="*/ 68371 h 92578"/>
                <a:gd name="connsiteX3" fmla="*/ 26054 w 254085"/>
                <a:gd name="connsiteY3" fmla="*/ 0 h 92578"/>
                <a:gd name="connsiteX4" fmla="*/ 0 w 254085"/>
                <a:gd name="connsiteY4" fmla="*/ 0 h 92578"/>
                <a:gd name="connsiteX5" fmla="*/ 127925 w 254085"/>
                <a:gd name="connsiteY5" fmla="*/ 92578 h 92578"/>
                <a:gd name="connsiteX6" fmla="*/ 229913 w 254085"/>
                <a:gd name="connsiteY6" fmla="*/ 46053 h 92578"/>
                <a:gd name="connsiteX7" fmla="*/ 229913 w 254085"/>
                <a:gd name="connsiteY7" fmla="*/ 87737 h 92578"/>
                <a:gd name="connsiteX8" fmla="*/ 254085 w 254085"/>
                <a:gd name="connsiteY8" fmla="*/ 87737 h 92578"/>
                <a:gd name="connsiteX9" fmla="*/ 254085 w 254085"/>
                <a:gd name="connsiteY9" fmla="*/ 118 h 92578"/>
                <a:gd name="connsiteX10" fmla="*/ 229913 w 254085"/>
                <a:gd name="connsiteY10" fmla="*/ 118 h 92578"/>
                <a:gd name="connsiteX11" fmla="*/ 229795 w 254085"/>
                <a:gd name="connsiteY11" fmla="*/ 118 h 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78">
                  <a:moveTo>
                    <a:pt x="229795" y="118"/>
                  </a:moveTo>
                  <a:lnTo>
                    <a:pt x="229560" y="118"/>
                  </a:lnTo>
                  <a:cubicBezTo>
                    <a:pt x="213525" y="40149"/>
                    <a:pt x="173906" y="68371"/>
                    <a:pt x="127807" y="68371"/>
                  </a:cubicBezTo>
                  <a:cubicBezTo>
                    <a:pt x="81708" y="68371"/>
                    <a:pt x="42088" y="40030"/>
                    <a:pt x="26054" y="0"/>
                  </a:cubicBezTo>
                  <a:lnTo>
                    <a:pt x="0" y="0"/>
                  </a:lnTo>
                  <a:cubicBezTo>
                    <a:pt x="17093" y="53611"/>
                    <a:pt x="67914" y="92578"/>
                    <a:pt x="127925" y="92578"/>
                  </a:cubicBezTo>
                  <a:cubicBezTo>
                    <a:pt x="168837" y="92578"/>
                    <a:pt x="205387" y="74511"/>
                    <a:pt x="229913" y="46053"/>
                  </a:cubicBezTo>
                  <a:lnTo>
                    <a:pt x="229913" y="87737"/>
                  </a:lnTo>
                  <a:lnTo>
                    <a:pt x="254085" y="87737"/>
                  </a:lnTo>
                  <a:lnTo>
                    <a:pt x="254085" y="118"/>
                  </a:lnTo>
                  <a:lnTo>
                    <a:pt x="229913" y="118"/>
                  </a:lnTo>
                  <a:lnTo>
                    <a:pt x="229795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FCF7372A-6E65-4A60-B7ED-63AFE43A3535}"/>
                </a:ext>
              </a:extLst>
            </p:cNvPr>
            <p:cNvSpPr/>
            <p:nvPr/>
          </p:nvSpPr>
          <p:spPr>
            <a:xfrm>
              <a:off x="10844481" y="857543"/>
              <a:ext cx="24166" cy="167087"/>
            </a:xfrm>
            <a:custGeom>
              <a:avLst/>
              <a:gdLst>
                <a:gd name="connsiteX0" fmla="*/ 24166 w 24166"/>
                <a:gd name="connsiteY0" fmla="*/ 0 h 167087"/>
                <a:gd name="connsiteX1" fmla="*/ 0 w 24166"/>
                <a:gd name="connsiteY1" fmla="*/ 0 h 167087"/>
                <a:gd name="connsiteX2" fmla="*/ 0 w 24166"/>
                <a:gd name="connsiteY2" fmla="*/ 167087 h 167087"/>
                <a:gd name="connsiteX3" fmla="*/ 24166 w 24166"/>
                <a:gd name="connsiteY3" fmla="*/ 167087 h 167087"/>
                <a:gd name="connsiteX4" fmla="*/ 24166 w 24166"/>
                <a:gd name="connsiteY4" fmla="*/ 0 h 1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66" h="167087">
                  <a:moveTo>
                    <a:pt x="24166" y="0"/>
                  </a:moveTo>
                  <a:lnTo>
                    <a:pt x="0" y="0"/>
                  </a:lnTo>
                  <a:lnTo>
                    <a:pt x="0" y="167087"/>
                  </a:lnTo>
                  <a:lnTo>
                    <a:pt x="24166" y="167087"/>
                  </a:lnTo>
                  <a:lnTo>
                    <a:pt x="24166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DC9969D6-2F7F-4431-9DCE-91224BFBBE4C}"/>
                </a:ext>
              </a:extLst>
            </p:cNvPr>
            <p:cNvSpPr/>
            <p:nvPr/>
          </p:nvSpPr>
          <p:spPr>
            <a:xfrm>
              <a:off x="10729391" y="769931"/>
              <a:ext cx="254327" cy="24205"/>
            </a:xfrm>
            <a:custGeom>
              <a:avLst/>
              <a:gdLst>
                <a:gd name="connsiteX0" fmla="*/ 254327 w 254327"/>
                <a:gd name="connsiteY0" fmla="*/ 0 h 24205"/>
                <a:gd name="connsiteX1" fmla="*/ 0 w 254327"/>
                <a:gd name="connsiteY1" fmla="*/ 0 h 24205"/>
                <a:gd name="connsiteX2" fmla="*/ 0 w 254327"/>
                <a:gd name="connsiteY2" fmla="*/ 24205 h 24205"/>
                <a:gd name="connsiteX3" fmla="*/ 254327 w 254327"/>
                <a:gd name="connsiteY3" fmla="*/ 24205 h 24205"/>
                <a:gd name="connsiteX4" fmla="*/ 254327 w 254327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7" h="24205">
                  <a:moveTo>
                    <a:pt x="254327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7" y="24205"/>
                  </a:lnTo>
                  <a:lnTo>
                    <a:pt x="254327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0EDD41FB-73A1-430F-A621-991317A77B5D}"/>
                </a:ext>
              </a:extLst>
            </p:cNvPr>
            <p:cNvSpPr/>
            <p:nvPr/>
          </p:nvSpPr>
          <p:spPr>
            <a:xfrm>
              <a:off x="11238626" y="765326"/>
              <a:ext cx="254085" cy="92576"/>
            </a:xfrm>
            <a:custGeom>
              <a:avLst/>
              <a:gdLst>
                <a:gd name="connsiteX0" fmla="*/ 127931 w 254085"/>
                <a:gd name="connsiteY0" fmla="*/ 24205 h 92576"/>
                <a:gd name="connsiteX1" fmla="*/ 229684 w 254085"/>
                <a:gd name="connsiteY1" fmla="*/ 92459 h 92576"/>
                <a:gd name="connsiteX2" fmla="*/ 254086 w 254085"/>
                <a:gd name="connsiteY2" fmla="*/ 92459 h 92576"/>
                <a:gd name="connsiteX3" fmla="*/ 254086 w 254085"/>
                <a:gd name="connsiteY3" fmla="*/ 4840 h 92576"/>
                <a:gd name="connsiteX4" fmla="*/ 229919 w 254085"/>
                <a:gd name="connsiteY4" fmla="*/ 4840 h 92576"/>
                <a:gd name="connsiteX5" fmla="*/ 229919 w 254085"/>
                <a:gd name="connsiteY5" fmla="*/ 46523 h 92576"/>
                <a:gd name="connsiteX6" fmla="*/ 127931 w 254085"/>
                <a:gd name="connsiteY6" fmla="*/ 0 h 92576"/>
                <a:gd name="connsiteX7" fmla="*/ 0 w 254085"/>
                <a:gd name="connsiteY7" fmla="*/ 92576 h 92576"/>
                <a:gd name="connsiteX8" fmla="*/ 26061 w 254085"/>
                <a:gd name="connsiteY8" fmla="*/ 92576 h 92576"/>
                <a:gd name="connsiteX9" fmla="*/ 127814 w 254085"/>
                <a:gd name="connsiteY9" fmla="*/ 24205 h 92576"/>
                <a:gd name="connsiteX10" fmla="*/ 127931 w 254085"/>
                <a:gd name="connsiteY10" fmla="*/ 24205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5" h="92576">
                  <a:moveTo>
                    <a:pt x="127931" y="24205"/>
                  </a:moveTo>
                  <a:cubicBezTo>
                    <a:pt x="174147" y="24205"/>
                    <a:pt x="213643" y="52545"/>
                    <a:pt x="229684" y="92459"/>
                  </a:cubicBezTo>
                  <a:lnTo>
                    <a:pt x="254086" y="92459"/>
                  </a:lnTo>
                  <a:lnTo>
                    <a:pt x="254086" y="4840"/>
                  </a:lnTo>
                  <a:lnTo>
                    <a:pt x="229919" y="4840"/>
                  </a:lnTo>
                  <a:lnTo>
                    <a:pt x="229919" y="46523"/>
                  </a:lnTo>
                  <a:cubicBezTo>
                    <a:pt x="205276" y="18066"/>
                    <a:pt x="168727" y="0"/>
                    <a:pt x="127931" y="0"/>
                  </a:cubicBezTo>
                  <a:cubicBezTo>
                    <a:pt x="68031" y="0"/>
                    <a:pt x="17217" y="38966"/>
                    <a:pt x="0" y="92576"/>
                  </a:cubicBezTo>
                  <a:lnTo>
                    <a:pt x="26061" y="92576"/>
                  </a:lnTo>
                  <a:cubicBezTo>
                    <a:pt x="42095" y="52545"/>
                    <a:pt x="81708" y="24205"/>
                    <a:pt x="127814" y="24205"/>
                  </a:cubicBezTo>
                  <a:lnTo>
                    <a:pt x="127931" y="24205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47EAD89E-28AA-416A-88B5-CAC0D372E840}"/>
                </a:ext>
              </a:extLst>
            </p:cNvPr>
            <p:cNvSpPr/>
            <p:nvPr/>
          </p:nvSpPr>
          <p:spPr>
            <a:xfrm>
              <a:off x="11238757" y="936672"/>
              <a:ext cx="254085" cy="92576"/>
            </a:xfrm>
            <a:custGeom>
              <a:avLst/>
              <a:gdLst>
                <a:gd name="connsiteX0" fmla="*/ 229795 w 254085"/>
                <a:gd name="connsiteY0" fmla="*/ 118 h 92576"/>
                <a:gd name="connsiteX1" fmla="*/ 229560 w 254085"/>
                <a:gd name="connsiteY1" fmla="*/ 118 h 92576"/>
                <a:gd name="connsiteX2" fmla="*/ 127807 w 254085"/>
                <a:gd name="connsiteY2" fmla="*/ 68371 h 92576"/>
                <a:gd name="connsiteX3" fmla="*/ 26054 w 254085"/>
                <a:gd name="connsiteY3" fmla="*/ 0 h 92576"/>
                <a:gd name="connsiteX4" fmla="*/ 0 w 254085"/>
                <a:gd name="connsiteY4" fmla="*/ 0 h 92576"/>
                <a:gd name="connsiteX5" fmla="*/ 127924 w 254085"/>
                <a:gd name="connsiteY5" fmla="*/ 92576 h 92576"/>
                <a:gd name="connsiteX6" fmla="*/ 229913 w 254085"/>
                <a:gd name="connsiteY6" fmla="*/ 46053 h 92576"/>
                <a:gd name="connsiteX7" fmla="*/ 229913 w 254085"/>
                <a:gd name="connsiteY7" fmla="*/ 87737 h 92576"/>
                <a:gd name="connsiteX8" fmla="*/ 254086 w 254085"/>
                <a:gd name="connsiteY8" fmla="*/ 87737 h 92576"/>
                <a:gd name="connsiteX9" fmla="*/ 254086 w 254085"/>
                <a:gd name="connsiteY9" fmla="*/ 118 h 92576"/>
                <a:gd name="connsiteX10" fmla="*/ 229913 w 254085"/>
                <a:gd name="connsiteY10" fmla="*/ 118 h 92576"/>
                <a:gd name="connsiteX11" fmla="*/ 229795 w 254085"/>
                <a:gd name="connsiteY11" fmla="*/ 118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76">
                  <a:moveTo>
                    <a:pt x="229795" y="118"/>
                  </a:moveTo>
                  <a:lnTo>
                    <a:pt x="229560" y="118"/>
                  </a:lnTo>
                  <a:cubicBezTo>
                    <a:pt x="213525" y="40149"/>
                    <a:pt x="173912" y="68371"/>
                    <a:pt x="127807" y="68371"/>
                  </a:cubicBezTo>
                  <a:cubicBezTo>
                    <a:pt x="81708" y="68371"/>
                    <a:pt x="42089" y="40031"/>
                    <a:pt x="26054" y="0"/>
                  </a:cubicBezTo>
                  <a:lnTo>
                    <a:pt x="0" y="0"/>
                  </a:lnTo>
                  <a:cubicBezTo>
                    <a:pt x="17093" y="53610"/>
                    <a:pt x="67914" y="92576"/>
                    <a:pt x="127924" y="92576"/>
                  </a:cubicBezTo>
                  <a:cubicBezTo>
                    <a:pt x="168837" y="92576"/>
                    <a:pt x="205387" y="74510"/>
                    <a:pt x="229913" y="46053"/>
                  </a:cubicBezTo>
                  <a:lnTo>
                    <a:pt x="229913" y="87737"/>
                  </a:lnTo>
                  <a:lnTo>
                    <a:pt x="254086" y="87737"/>
                  </a:lnTo>
                  <a:lnTo>
                    <a:pt x="254086" y="118"/>
                  </a:lnTo>
                  <a:lnTo>
                    <a:pt x="229913" y="118"/>
                  </a:lnTo>
                  <a:lnTo>
                    <a:pt x="229795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46170B67-6617-4686-90E8-B15BE4621B51}"/>
                </a:ext>
              </a:extLst>
            </p:cNvPr>
            <p:cNvSpPr/>
            <p:nvPr/>
          </p:nvSpPr>
          <p:spPr>
            <a:xfrm>
              <a:off x="11747745" y="769931"/>
              <a:ext cx="254327" cy="87736"/>
            </a:xfrm>
            <a:custGeom>
              <a:avLst/>
              <a:gdLst>
                <a:gd name="connsiteX0" fmla="*/ 230154 w 254327"/>
                <a:gd name="connsiteY0" fmla="*/ 63414 h 87736"/>
                <a:gd name="connsiteX1" fmla="*/ 24290 w 254327"/>
                <a:gd name="connsiteY1" fmla="*/ 63414 h 87736"/>
                <a:gd name="connsiteX2" fmla="*/ 24290 w 254327"/>
                <a:gd name="connsiteY2" fmla="*/ 0 h 87736"/>
                <a:gd name="connsiteX3" fmla="*/ 0 w 254327"/>
                <a:gd name="connsiteY3" fmla="*/ 0 h 87736"/>
                <a:gd name="connsiteX4" fmla="*/ 0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230154 w 254327"/>
                <a:gd name="connsiteY7" fmla="*/ 0 h 87736"/>
                <a:gd name="connsiteX8" fmla="*/ 230154 w 254327"/>
                <a:gd name="connsiteY8" fmla="*/ 63414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230154" y="63414"/>
                  </a:moveTo>
                  <a:lnTo>
                    <a:pt x="24290" y="63414"/>
                  </a:lnTo>
                  <a:lnTo>
                    <a:pt x="24290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230154" y="0"/>
                  </a:lnTo>
                  <a:lnTo>
                    <a:pt x="230154" y="6341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0DE9BB19-887B-4406-860B-46B9916ECB0E}"/>
                </a:ext>
              </a:extLst>
            </p:cNvPr>
            <p:cNvSpPr/>
            <p:nvPr/>
          </p:nvSpPr>
          <p:spPr>
            <a:xfrm>
              <a:off x="11747745" y="936900"/>
              <a:ext cx="254327" cy="87736"/>
            </a:xfrm>
            <a:custGeom>
              <a:avLst/>
              <a:gdLst>
                <a:gd name="connsiteX0" fmla="*/ 0 w 254327"/>
                <a:gd name="connsiteY0" fmla="*/ 87737 h 87736"/>
                <a:gd name="connsiteX1" fmla="*/ 24290 w 254327"/>
                <a:gd name="connsiteY1" fmla="*/ 87737 h 87736"/>
                <a:gd name="connsiteX2" fmla="*/ 24290 w 254327"/>
                <a:gd name="connsiteY2" fmla="*/ 24330 h 87736"/>
                <a:gd name="connsiteX3" fmla="*/ 230154 w 254327"/>
                <a:gd name="connsiteY3" fmla="*/ 24330 h 87736"/>
                <a:gd name="connsiteX4" fmla="*/ 230154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0 w 254327"/>
                <a:gd name="connsiteY7" fmla="*/ 0 h 87736"/>
                <a:gd name="connsiteX8" fmla="*/ 0 w 254327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0" y="87737"/>
                  </a:moveTo>
                  <a:lnTo>
                    <a:pt x="24290" y="87737"/>
                  </a:lnTo>
                  <a:lnTo>
                    <a:pt x="24290" y="24330"/>
                  </a:lnTo>
                  <a:lnTo>
                    <a:pt x="230154" y="24330"/>
                  </a:lnTo>
                  <a:lnTo>
                    <a:pt x="230154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62543638-0494-43D8-BABE-DF1600F885B8}"/>
                </a:ext>
              </a:extLst>
            </p:cNvPr>
            <p:cNvSpPr/>
            <p:nvPr/>
          </p:nvSpPr>
          <p:spPr>
            <a:xfrm>
              <a:off x="10729391" y="1275679"/>
              <a:ext cx="254092" cy="92583"/>
            </a:xfrm>
            <a:custGeom>
              <a:avLst/>
              <a:gdLst>
                <a:gd name="connsiteX0" fmla="*/ 127931 w 254092"/>
                <a:gd name="connsiteY0" fmla="*/ 24212 h 92583"/>
                <a:gd name="connsiteX1" fmla="*/ 229684 w 254092"/>
                <a:gd name="connsiteY1" fmla="*/ 92465 h 92583"/>
                <a:gd name="connsiteX2" fmla="*/ 254092 w 254092"/>
                <a:gd name="connsiteY2" fmla="*/ 92465 h 92583"/>
                <a:gd name="connsiteX3" fmla="*/ 254092 w 254092"/>
                <a:gd name="connsiteY3" fmla="*/ 4846 h 92583"/>
                <a:gd name="connsiteX4" fmla="*/ 229919 w 254092"/>
                <a:gd name="connsiteY4" fmla="*/ 4846 h 92583"/>
                <a:gd name="connsiteX5" fmla="*/ 229919 w 254092"/>
                <a:gd name="connsiteY5" fmla="*/ 46530 h 92583"/>
                <a:gd name="connsiteX6" fmla="*/ 127931 w 254092"/>
                <a:gd name="connsiteY6" fmla="*/ 0 h 92583"/>
                <a:gd name="connsiteX7" fmla="*/ 0 w 254092"/>
                <a:gd name="connsiteY7" fmla="*/ 92583 h 92583"/>
                <a:gd name="connsiteX8" fmla="*/ 26060 w 254092"/>
                <a:gd name="connsiteY8" fmla="*/ 92583 h 92583"/>
                <a:gd name="connsiteX9" fmla="*/ 127814 w 254092"/>
                <a:gd name="connsiteY9" fmla="*/ 24212 h 92583"/>
                <a:gd name="connsiteX10" fmla="*/ 127931 w 254092"/>
                <a:gd name="connsiteY10" fmla="*/ 24212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92" h="92583">
                  <a:moveTo>
                    <a:pt x="127931" y="24212"/>
                  </a:moveTo>
                  <a:cubicBezTo>
                    <a:pt x="174147" y="24212"/>
                    <a:pt x="213650" y="52552"/>
                    <a:pt x="229684" y="92465"/>
                  </a:cubicBezTo>
                  <a:lnTo>
                    <a:pt x="254092" y="92465"/>
                  </a:lnTo>
                  <a:lnTo>
                    <a:pt x="254092" y="4846"/>
                  </a:lnTo>
                  <a:lnTo>
                    <a:pt x="229919" y="4846"/>
                  </a:lnTo>
                  <a:lnTo>
                    <a:pt x="229919" y="46530"/>
                  </a:lnTo>
                  <a:cubicBezTo>
                    <a:pt x="205276" y="18072"/>
                    <a:pt x="168726" y="0"/>
                    <a:pt x="127931" y="0"/>
                  </a:cubicBezTo>
                  <a:cubicBezTo>
                    <a:pt x="68031" y="0"/>
                    <a:pt x="17217" y="38973"/>
                    <a:pt x="0" y="92583"/>
                  </a:cubicBezTo>
                  <a:lnTo>
                    <a:pt x="26060" y="92583"/>
                  </a:lnTo>
                  <a:cubicBezTo>
                    <a:pt x="42095" y="52552"/>
                    <a:pt x="81708" y="24212"/>
                    <a:pt x="127814" y="24212"/>
                  </a:cubicBezTo>
                  <a:lnTo>
                    <a:pt x="127931" y="24212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D80921A3-BCFA-42B4-8893-95E4DB563B8F}"/>
                </a:ext>
              </a:extLst>
            </p:cNvPr>
            <p:cNvSpPr/>
            <p:nvPr/>
          </p:nvSpPr>
          <p:spPr>
            <a:xfrm>
              <a:off x="10729639" y="1447031"/>
              <a:ext cx="254085" cy="92576"/>
            </a:xfrm>
            <a:custGeom>
              <a:avLst/>
              <a:gdLst>
                <a:gd name="connsiteX0" fmla="*/ 229795 w 254085"/>
                <a:gd name="connsiteY0" fmla="*/ 118 h 92576"/>
                <a:gd name="connsiteX1" fmla="*/ 229560 w 254085"/>
                <a:gd name="connsiteY1" fmla="*/ 118 h 92576"/>
                <a:gd name="connsiteX2" fmla="*/ 127807 w 254085"/>
                <a:gd name="connsiteY2" fmla="*/ 68371 h 92576"/>
                <a:gd name="connsiteX3" fmla="*/ 26054 w 254085"/>
                <a:gd name="connsiteY3" fmla="*/ 0 h 92576"/>
                <a:gd name="connsiteX4" fmla="*/ 0 w 254085"/>
                <a:gd name="connsiteY4" fmla="*/ 0 h 92576"/>
                <a:gd name="connsiteX5" fmla="*/ 127925 w 254085"/>
                <a:gd name="connsiteY5" fmla="*/ 92577 h 92576"/>
                <a:gd name="connsiteX6" fmla="*/ 229913 w 254085"/>
                <a:gd name="connsiteY6" fmla="*/ 46053 h 92576"/>
                <a:gd name="connsiteX7" fmla="*/ 229913 w 254085"/>
                <a:gd name="connsiteY7" fmla="*/ 87737 h 92576"/>
                <a:gd name="connsiteX8" fmla="*/ 254086 w 254085"/>
                <a:gd name="connsiteY8" fmla="*/ 87737 h 92576"/>
                <a:gd name="connsiteX9" fmla="*/ 254086 w 254085"/>
                <a:gd name="connsiteY9" fmla="*/ 118 h 92576"/>
                <a:gd name="connsiteX10" fmla="*/ 229913 w 254085"/>
                <a:gd name="connsiteY10" fmla="*/ 118 h 92576"/>
                <a:gd name="connsiteX11" fmla="*/ 229795 w 254085"/>
                <a:gd name="connsiteY11" fmla="*/ 118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76">
                  <a:moveTo>
                    <a:pt x="229795" y="118"/>
                  </a:moveTo>
                  <a:lnTo>
                    <a:pt x="229560" y="118"/>
                  </a:lnTo>
                  <a:cubicBezTo>
                    <a:pt x="213525" y="40149"/>
                    <a:pt x="173906" y="68371"/>
                    <a:pt x="127807" y="68371"/>
                  </a:cubicBezTo>
                  <a:cubicBezTo>
                    <a:pt x="81708" y="68371"/>
                    <a:pt x="42089" y="40031"/>
                    <a:pt x="26054" y="0"/>
                  </a:cubicBezTo>
                  <a:lnTo>
                    <a:pt x="0" y="0"/>
                  </a:lnTo>
                  <a:cubicBezTo>
                    <a:pt x="17093" y="53610"/>
                    <a:pt x="67914" y="92577"/>
                    <a:pt x="127925" y="92577"/>
                  </a:cubicBezTo>
                  <a:cubicBezTo>
                    <a:pt x="168837" y="92577"/>
                    <a:pt x="205387" y="74511"/>
                    <a:pt x="229913" y="46053"/>
                  </a:cubicBezTo>
                  <a:lnTo>
                    <a:pt x="229913" y="87737"/>
                  </a:lnTo>
                  <a:lnTo>
                    <a:pt x="254086" y="87737"/>
                  </a:lnTo>
                  <a:lnTo>
                    <a:pt x="254086" y="118"/>
                  </a:lnTo>
                  <a:lnTo>
                    <a:pt x="229913" y="118"/>
                  </a:lnTo>
                  <a:lnTo>
                    <a:pt x="229795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93AB4147-70E2-4F70-BDE8-574F7319B0EA}"/>
                </a:ext>
              </a:extLst>
            </p:cNvPr>
            <p:cNvSpPr/>
            <p:nvPr/>
          </p:nvSpPr>
          <p:spPr>
            <a:xfrm>
              <a:off x="11747745" y="1275568"/>
              <a:ext cx="253974" cy="92694"/>
            </a:xfrm>
            <a:custGeom>
              <a:avLst/>
              <a:gdLst>
                <a:gd name="connsiteX0" fmla="*/ 127108 w 253974"/>
                <a:gd name="connsiteY0" fmla="*/ 0 h 92694"/>
                <a:gd name="connsiteX1" fmla="*/ 0 w 253974"/>
                <a:gd name="connsiteY1" fmla="*/ 92694 h 92694"/>
                <a:gd name="connsiteX2" fmla="*/ 25825 w 253974"/>
                <a:gd name="connsiteY2" fmla="*/ 92694 h 92694"/>
                <a:gd name="connsiteX3" fmla="*/ 126984 w 253974"/>
                <a:gd name="connsiteY3" fmla="*/ 24206 h 92694"/>
                <a:gd name="connsiteX4" fmla="*/ 228150 w 253974"/>
                <a:gd name="connsiteY4" fmla="*/ 92694 h 92694"/>
                <a:gd name="connsiteX5" fmla="*/ 253975 w 253974"/>
                <a:gd name="connsiteY5" fmla="*/ 92694 h 92694"/>
                <a:gd name="connsiteX6" fmla="*/ 126867 w 253974"/>
                <a:gd name="connsiteY6" fmla="*/ 0 h 92694"/>
                <a:gd name="connsiteX7" fmla="*/ 127108 w 253974"/>
                <a:gd name="connsiteY7" fmla="*/ 0 h 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74" h="92694">
                  <a:moveTo>
                    <a:pt x="127108" y="0"/>
                  </a:moveTo>
                  <a:cubicBezTo>
                    <a:pt x="67561" y="0"/>
                    <a:pt x="16864" y="39084"/>
                    <a:pt x="0" y="92694"/>
                  </a:cubicBezTo>
                  <a:lnTo>
                    <a:pt x="25825" y="92694"/>
                  </a:lnTo>
                  <a:cubicBezTo>
                    <a:pt x="41742" y="52663"/>
                    <a:pt x="81120" y="24206"/>
                    <a:pt x="126984" y="24206"/>
                  </a:cubicBezTo>
                  <a:cubicBezTo>
                    <a:pt x="172854" y="24206"/>
                    <a:pt x="212232" y="52663"/>
                    <a:pt x="228150" y="92694"/>
                  </a:cubicBezTo>
                  <a:lnTo>
                    <a:pt x="253975" y="92694"/>
                  </a:lnTo>
                  <a:cubicBezTo>
                    <a:pt x="236993" y="38967"/>
                    <a:pt x="186531" y="0"/>
                    <a:pt x="126867" y="0"/>
                  </a:cubicBezTo>
                  <a:lnTo>
                    <a:pt x="127108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5D0549BD-DE26-40AF-9C18-A4CAC30EF7A2}"/>
                </a:ext>
              </a:extLst>
            </p:cNvPr>
            <p:cNvSpPr/>
            <p:nvPr/>
          </p:nvSpPr>
          <p:spPr>
            <a:xfrm>
              <a:off x="11747745" y="1447142"/>
              <a:ext cx="254209" cy="92583"/>
            </a:xfrm>
            <a:custGeom>
              <a:avLst/>
              <a:gdLst>
                <a:gd name="connsiteX0" fmla="*/ 127108 w 254209"/>
                <a:gd name="connsiteY0" fmla="*/ 68371 h 92583"/>
                <a:gd name="connsiteX1" fmla="*/ 25943 w 254209"/>
                <a:gd name="connsiteY1" fmla="*/ 0 h 92583"/>
                <a:gd name="connsiteX2" fmla="*/ 0 w 254209"/>
                <a:gd name="connsiteY2" fmla="*/ 0 h 92583"/>
                <a:gd name="connsiteX3" fmla="*/ 127108 w 254209"/>
                <a:gd name="connsiteY3" fmla="*/ 92583 h 92583"/>
                <a:gd name="connsiteX4" fmla="*/ 254210 w 254209"/>
                <a:gd name="connsiteY4" fmla="*/ 0 h 92583"/>
                <a:gd name="connsiteX5" fmla="*/ 228267 w 254209"/>
                <a:gd name="connsiteY5" fmla="*/ 0 h 92583"/>
                <a:gd name="connsiteX6" fmla="*/ 127108 w 254209"/>
                <a:gd name="connsiteY6" fmla="*/ 68371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9" h="92583">
                  <a:moveTo>
                    <a:pt x="127108" y="68371"/>
                  </a:moveTo>
                  <a:cubicBezTo>
                    <a:pt x="81238" y="68371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0"/>
                    <a:pt x="67443" y="92583"/>
                    <a:pt x="127108" y="92583"/>
                  </a:cubicBezTo>
                  <a:cubicBezTo>
                    <a:pt x="186766" y="92583"/>
                    <a:pt x="237228" y="53610"/>
                    <a:pt x="254210" y="0"/>
                  </a:cubicBezTo>
                  <a:lnTo>
                    <a:pt x="228267" y="0"/>
                  </a:lnTo>
                  <a:cubicBezTo>
                    <a:pt x="212350" y="40031"/>
                    <a:pt x="172972" y="68371"/>
                    <a:pt x="127108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982B10F4-2020-41C5-8E42-30893A617F49}"/>
                </a:ext>
              </a:extLst>
            </p:cNvPr>
            <p:cNvSpPr/>
            <p:nvPr/>
          </p:nvSpPr>
          <p:spPr>
            <a:xfrm>
              <a:off x="11238509" y="1280290"/>
              <a:ext cx="254438" cy="87736"/>
            </a:xfrm>
            <a:custGeom>
              <a:avLst/>
              <a:gdLst>
                <a:gd name="connsiteX0" fmla="*/ 230266 w 254438"/>
                <a:gd name="connsiteY0" fmla="*/ 63407 h 87736"/>
                <a:gd name="connsiteX1" fmla="*/ 24284 w 254438"/>
                <a:gd name="connsiteY1" fmla="*/ 63407 h 87736"/>
                <a:gd name="connsiteX2" fmla="*/ 24284 w 254438"/>
                <a:gd name="connsiteY2" fmla="*/ 0 h 87736"/>
                <a:gd name="connsiteX3" fmla="*/ 0 w 254438"/>
                <a:gd name="connsiteY3" fmla="*/ 0 h 87736"/>
                <a:gd name="connsiteX4" fmla="*/ 0 w 254438"/>
                <a:gd name="connsiteY4" fmla="*/ 87737 h 87736"/>
                <a:gd name="connsiteX5" fmla="*/ 254438 w 254438"/>
                <a:gd name="connsiteY5" fmla="*/ 87737 h 87736"/>
                <a:gd name="connsiteX6" fmla="*/ 254438 w 254438"/>
                <a:gd name="connsiteY6" fmla="*/ 0 h 87736"/>
                <a:gd name="connsiteX7" fmla="*/ 230266 w 254438"/>
                <a:gd name="connsiteY7" fmla="*/ 0 h 87736"/>
                <a:gd name="connsiteX8" fmla="*/ 230266 w 254438"/>
                <a:gd name="connsiteY8" fmla="*/ 6340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438" h="87736">
                  <a:moveTo>
                    <a:pt x="230266" y="63407"/>
                  </a:moveTo>
                  <a:lnTo>
                    <a:pt x="24284" y="63407"/>
                  </a:lnTo>
                  <a:lnTo>
                    <a:pt x="24284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438" y="87737"/>
                  </a:lnTo>
                  <a:lnTo>
                    <a:pt x="254438" y="0"/>
                  </a:lnTo>
                  <a:lnTo>
                    <a:pt x="230266" y="0"/>
                  </a:lnTo>
                  <a:lnTo>
                    <a:pt x="230266" y="6340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1EDFD2B3-7341-41C3-9BCD-80F00E66D42C}"/>
                </a:ext>
              </a:extLst>
            </p:cNvPr>
            <p:cNvSpPr/>
            <p:nvPr/>
          </p:nvSpPr>
          <p:spPr>
            <a:xfrm>
              <a:off x="11238509" y="1447260"/>
              <a:ext cx="254438" cy="87736"/>
            </a:xfrm>
            <a:custGeom>
              <a:avLst/>
              <a:gdLst>
                <a:gd name="connsiteX0" fmla="*/ 0 w 254438"/>
                <a:gd name="connsiteY0" fmla="*/ 87737 h 87736"/>
                <a:gd name="connsiteX1" fmla="*/ 24284 w 254438"/>
                <a:gd name="connsiteY1" fmla="*/ 87737 h 87736"/>
                <a:gd name="connsiteX2" fmla="*/ 24284 w 254438"/>
                <a:gd name="connsiteY2" fmla="*/ 24323 h 87736"/>
                <a:gd name="connsiteX3" fmla="*/ 230266 w 254438"/>
                <a:gd name="connsiteY3" fmla="*/ 24323 h 87736"/>
                <a:gd name="connsiteX4" fmla="*/ 230266 w 254438"/>
                <a:gd name="connsiteY4" fmla="*/ 87737 h 87736"/>
                <a:gd name="connsiteX5" fmla="*/ 254438 w 254438"/>
                <a:gd name="connsiteY5" fmla="*/ 87737 h 87736"/>
                <a:gd name="connsiteX6" fmla="*/ 254438 w 254438"/>
                <a:gd name="connsiteY6" fmla="*/ 0 h 87736"/>
                <a:gd name="connsiteX7" fmla="*/ 0 w 254438"/>
                <a:gd name="connsiteY7" fmla="*/ 0 h 87736"/>
                <a:gd name="connsiteX8" fmla="*/ 0 w 254438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438" h="87736">
                  <a:moveTo>
                    <a:pt x="0" y="87737"/>
                  </a:moveTo>
                  <a:lnTo>
                    <a:pt x="24284" y="87737"/>
                  </a:lnTo>
                  <a:lnTo>
                    <a:pt x="24284" y="24323"/>
                  </a:lnTo>
                  <a:lnTo>
                    <a:pt x="230266" y="24323"/>
                  </a:lnTo>
                  <a:lnTo>
                    <a:pt x="230266" y="87737"/>
                  </a:lnTo>
                  <a:lnTo>
                    <a:pt x="254438" y="87737"/>
                  </a:lnTo>
                  <a:lnTo>
                    <a:pt x="254438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id="{D6778B21-D60B-4759-A64D-01544A97ABB1}"/>
                </a:ext>
              </a:extLst>
            </p:cNvPr>
            <p:cNvSpPr/>
            <p:nvPr/>
          </p:nvSpPr>
          <p:spPr>
            <a:xfrm>
              <a:off x="11862842" y="1878399"/>
              <a:ext cx="24166" cy="167087"/>
            </a:xfrm>
            <a:custGeom>
              <a:avLst/>
              <a:gdLst>
                <a:gd name="connsiteX0" fmla="*/ 24166 w 24166"/>
                <a:gd name="connsiteY0" fmla="*/ 0 h 167087"/>
                <a:gd name="connsiteX1" fmla="*/ 0 w 24166"/>
                <a:gd name="connsiteY1" fmla="*/ 0 h 167087"/>
                <a:gd name="connsiteX2" fmla="*/ 0 w 24166"/>
                <a:gd name="connsiteY2" fmla="*/ 167087 h 167087"/>
                <a:gd name="connsiteX3" fmla="*/ 24166 w 24166"/>
                <a:gd name="connsiteY3" fmla="*/ 167087 h 167087"/>
                <a:gd name="connsiteX4" fmla="*/ 24166 w 24166"/>
                <a:gd name="connsiteY4" fmla="*/ 0 h 1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66" h="167087">
                  <a:moveTo>
                    <a:pt x="24166" y="0"/>
                  </a:moveTo>
                  <a:lnTo>
                    <a:pt x="0" y="0"/>
                  </a:lnTo>
                  <a:lnTo>
                    <a:pt x="0" y="167087"/>
                  </a:lnTo>
                  <a:lnTo>
                    <a:pt x="24166" y="167087"/>
                  </a:lnTo>
                  <a:lnTo>
                    <a:pt x="24166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95">
              <a:extLst>
                <a:ext uri="{FF2B5EF4-FFF2-40B4-BE49-F238E27FC236}">
                  <a16:creationId xmlns:a16="http://schemas.microsoft.com/office/drawing/2014/main" id="{AD33EC4C-B56B-4074-A731-2681AF33CF89}"/>
                </a:ext>
              </a:extLst>
            </p:cNvPr>
            <p:cNvSpPr/>
            <p:nvPr/>
          </p:nvSpPr>
          <p:spPr>
            <a:xfrm>
              <a:off x="11747745" y="1790774"/>
              <a:ext cx="254327" cy="24205"/>
            </a:xfrm>
            <a:custGeom>
              <a:avLst/>
              <a:gdLst>
                <a:gd name="connsiteX0" fmla="*/ 254327 w 254327"/>
                <a:gd name="connsiteY0" fmla="*/ 0 h 24205"/>
                <a:gd name="connsiteX1" fmla="*/ 0 w 254327"/>
                <a:gd name="connsiteY1" fmla="*/ 0 h 24205"/>
                <a:gd name="connsiteX2" fmla="*/ 0 w 254327"/>
                <a:gd name="connsiteY2" fmla="*/ 24205 h 24205"/>
                <a:gd name="connsiteX3" fmla="*/ 254327 w 254327"/>
                <a:gd name="connsiteY3" fmla="*/ 24205 h 24205"/>
                <a:gd name="connsiteX4" fmla="*/ 254327 w 254327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7" h="24205">
                  <a:moveTo>
                    <a:pt x="254327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7" y="24205"/>
                  </a:lnTo>
                  <a:lnTo>
                    <a:pt x="254327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96">
              <a:extLst>
                <a:ext uri="{FF2B5EF4-FFF2-40B4-BE49-F238E27FC236}">
                  <a16:creationId xmlns:a16="http://schemas.microsoft.com/office/drawing/2014/main" id="{56091D2A-45F1-4081-BE88-F08A6F1B5021}"/>
                </a:ext>
              </a:extLst>
            </p:cNvPr>
            <p:cNvSpPr/>
            <p:nvPr/>
          </p:nvSpPr>
          <p:spPr>
            <a:xfrm>
              <a:off x="11238626" y="1785927"/>
              <a:ext cx="253968" cy="92693"/>
            </a:xfrm>
            <a:custGeom>
              <a:avLst/>
              <a:gdLst>
                <a:gd name="connsiteX0" fmla="*/ 127102 w 253968"/>
                <a:gd name="connsiteY0" fmla="*/ 0 h 92693"/>
                <a:gd name="connsiteX1" fmla="*/ 0 w 253968"/>
                <a:gd name="connsiteY1" fmla="*/ 92694 h 92693"/>
                <a:gd name="connsiteX2" fmla="*/ 25825 w 253968"/>
                <a:gd name="connsiteY2" fmla="*/ 92694 h 92693"/>
                <a:gd name="connsiteX3" fmla="*/ 126984 w 253968"/>
                <a:gd name="connsiteY3" fmla="*/ 24205 h 92693"/>
                <a:gd name="connsiteX4" fmla="*/ 228149 w 253968"/>
                <a:gd name="connsiteY4" fmla="*/ 92694 h 92693"/>
                <a:gd name="connsiteX5" fmla="*/ 253968 w 253968"/>
                <a:gd name="connsiteY5" fmla="*/ 92694 h 92693"/>
                <a:gd name="connsiteX6" fmla="*/ 126866 w 253968"/>
                <a:gd name="connsiteY6" fmla="*/ 0 h 92693"/>
                <a:gd name="connsiteX7" fmla="*/ 127102 w 253968"/>
                <a:gd name="connsiteY7" fmla="*/ 0 h 9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3">
                  <a:moveTo>
                    <a:pt x="127102" y="0"/>
                  </a:moveTo>
                  <a:cubicBezTo>
                    <a:pt x="67561" y="0"/>
                    <a:pt x="16864" y="39084"/>
                    <a:pt x="0" y="92694"/>
                  </a:cubicBezTo>
                  <a:lnTo>
                    <a:pt x="25825" y="92694"/>
                  </a:lnTo>
                  <a:cubicBezTo>
                    <a:pt x="41742" y="52663"/>
                    <a:pt x="81120" y="24205"/>
                    <a:pt x="126984" y="24205"/>
                  </a:cubicBezTo>
                  <a:cubicBezTo>
                    <a:pt x="172854" y="24205"/>
                    <a:pt x="212232" y="52663"/>
                    <a:pt x="228149" y="92694"/>
                  </a:cubicBezTo>
                  <a:lnTo>
                    <a:pt x="253968" y="92694"/>
                  </a:lnTo>
                  <a:cubicBezTo>
                    <a:pt x="236993" y="38967"/>
                    <a:pt x="186531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97">
              <a:extLst>
                <a:ext uri="{FF2B5EF4-FFF2-40B4-BE49-F238E27FC236}">
                  <a16:creationId xmlns:a16="http://schemas.microsoft.com/office/drawing/2014/main" id="{4D6CD5BB-C9EF-4DC4-9837-ABCD5B516270}"/>
                </a:ext>
              </a:extLst>
            </p:cNvPr>
            <p:cNvSpPr/>
            <p:nvPr/>
          </p:nvSpPr>
          <p:spPr>
            <a:xfrm>
              <a:off x="11238626" y="1957619"/>
              <a:ext cx="254203" cy="92576"/>
            </a:xfrm>
            <a:custGeom>
              <a:avLst/>
              <a:gdLst>
                <a:gd name="connsiteX0" fmla="*/ 127102 w 254203"/>
                <a:gd name="connsiteY0" fmla="*/ 68371 h 92576"/>
                <a:gd name="connsiteX1" fmla="*/ 25943 w 254203"/>
                <a:gd name="connsiteY1" fmla="*/ 0 h 92576"/>
                <a:gd name="connsiteX2" fmla="*/ 0 w 254203"/>
                <a:gd name="connsiteY2" fmla="*/ 0 h 92576"/>
                <a:gd name="connsiteX3" fmla="*/ 127102 w 254203"/>
                <a:gd name="connsiteY3" fmla="*/ 92577 h 92576"/>
                <a:gd name="connsiteX4" fmla="*/ 254203 w 254203"/>
                <a:gd name="connsiteY4" fmla="*/ 0 h 92576"/>
                <a:gd name="connsiteX5" fmla="*/ 228267 w 254203"/>
                <a:gd name="connsiteY5" fmla="*/ 0 h 92576"/>
                <a:gd name="connsiteX6" fmla="*/ 127102 w 254203"/>
                <a:gd name="connsiteY6" fmla="*/ 68371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76">
                  <a:moveTo>
                    <a:pt x="127102" y="68371"/>
                  </a:moveTo>
                  <a:cubicBezTo>
                    <a:pt x="81238" y="68371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0"/>
                    <a:pt x="67444" y="92577"/>
                    <a:pt x="127102" y="92577"/>
                  </a:cubicBezTo>
                  <a:cubicBezTo>
                    <a:pt x="186766" y="92577"/>
                    <a:pt x="237228" y="53610"/>
                    <a:pt x="254203" y="0"/>
                  </a:cubicBezTo>
                  <a:lnTo>
                    <a:pt x="228267" y="0"/>
                  </a:lnTo>
                  <a:cubicBezTo>
                    <a:pt x="212350" y="40031"/>
                    <a:pt x="172972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98">
              <a:extLst>
                <a:ext uri="{FF2B5EF4-FFF2-40B4-BE49-F238E27FC236}">
                  <a16:creationId xmlns:a16="http://schemas.microsoft.com/office/drawing/2014/main" id="{8C05DC44-FBC8-426C-AF0D-9AD409406907}"/>
                </a:ext>
              </a:extLst>
            </p:cNvPr>
            <p:cNvSpPr/>
            <p:nvPr/>
          </p:nvSpPr>
          <p:spPr>
            <a:xfrm>
              <a:off x="10729391" y="1790774"/>
              <a:ext cx="254327" cy="87618"/>
            </a:xfrm>
            <a:custGeom>
              <a:avLst/>
              <a:gdLst>
                <a:gd name="connsiteX0" fmla="*/ 230154 w 254327"/>
                <a:gd name="connsiteY0" fmla="*/ 63290 h 87618"/>
                <a:gd name="connsiteX1" fmla="*/ 24290 w 254327"/>
                <a:gd name="connsiteY1" fmla="*/ 63290 h 87618"/>
                <a:gd name="connsiteX2" fmla="*/ 24290 w 254327"/>
                <a:gd name="connsiteY2" fmla="*/ 0 h 87618"/>
                <a:gd name="connsiteX3" fmla="*/ 0 w 254327"/>
                <a:gd name="connsiteY3" fmla="*/ 0 h 87618"/>
                <a:gd name="connsiteX4" fmla="*/ 0 w 254327"/>
                <a:gd name="connsiteY4" fmla="*/ 87619 h 87618"/>
                <a:gd name="connsiteX5" fmla="*/ 254327 w 254327"/>
                <a:gd name="connsiteY5" fmla="*/ 87619 h 87618"/>
                <a:gd name="connsiteX6" fmla="*/ 254327 w 254327"/>
                <a:gd name="connsiteY6" fmla="*/ 0 h 87618"/>
                <a:gd name="connsiteX7" fmla="*/ 230154 w 254327"/>
                <a:gd name="connsiteY7" fmla="*/ 0 h 87618"/>
                <a:gd name="connsiteX8" fmla="*/ 230154 w 254327"/>
                <a:gd name="connsiteY8" fmla="*/ 63290 h 8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618">
                  <a:moveTo>
                    <a:pt x="230154" y="63290"/>
                  </a:moveTo>
                  <a:lnTo>
                    <a:pt x="24290" y="63290"/>
                  </a:lnTo>
                  <a:lnTo>
                    <a:pt x="24290" y="0"/>
                  </a:lnTo>
                  <a:lnTo>
                    <a:pt x="0" y="0"/>
                  </a:lnTo>
                  <a:lnTo>
                    <a:pt x="0" y="87619"/>
                  </a:lnTo>
                  <a:lnTo>
                    <a:pt x="254327" y="87619"/>
                  </a:lnTo>
                  <a:lnTo>
                    <a:pt x="254327" y="0"/>
                  </a:lnTo>
                  <a:lnTo>
                    <a:pt x="230154" y="0"/>
                  </a:lnTo>
                  <a:lnTo>
                    <a:pt x="230154" y="6329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:a16="http://schemas.microsoft.com/office/drawing/2014/main" id="{7057C944-F711-4F76-9411-9F2B8EAB47A5}"/>
                </a:ext>
              </a:extLst>
            </p:cNvPr>
            <p:cNvSpPr/>
            <p:nvPr/>
          </p:nvSpPr>
          <p:spPr>
            <a:xfrm>
              <a:off x="10729391" y="1957743"/>
              <a:ext cx="254327" cy="87736"/>
            </a:xfrm>
            <a:custGeom>
              <a:avLst/>
              <a:gdLst>
                <a:gd name="connsiteX0" fmla="*/ 0 w 254327"/>
                <a:gd name="connsiteY0" fmla="*/ 87737 h 87736"/>
                <a:gd name="connsiteX1" fmla="*/ 24290 w 254327"/>
                <a:gd name="connsiteY1" fmla="*/ 87737 h 87736"/>
                <a:gd name="connsiteX2" fmla="*/ 24290 w 254327"/>
                <a:gd name="connsiteY2" fmla="*/ 24330 h 87736"/>
                <a:gd name="connsiteX3" fmla="*/ 230154 w 254327"/>
                <a:gd name="connsiteY3" fmla="*/ 24330 h 87736"/>
                <a:gd name="connsiteX4" fmla="*/ 230154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0 w 254327"/>
                <a:gd name="connsiteY7" fmla="*/ 0 h 87736"/>
                <a:gd name="connsiteX8" fmla="*/ 0 w 254327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0" y="87737"/>
                  </a:moveTo>
                  <a:lnTo>
                    <a:pt x="24290" y="87737"/>
                  </a:lnTo>
                  <a:lnTo>
                    <a:pt x="24290" y="24330"/>
                  </a:lnTo>
                  <a:lnTo>
                    <a:pt x="230154" y="24330"/>
                  </a:lnTo>
                  <a:lnTo>
                    <a:pt x="230154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: фигура 100">
              <a:extLst>
                <a:ext uri="{FF2B5EF4-FFF2-40B4-BE49-F238E27FC236}">
                  <a16:creationId xmlns:a16="http://schemas.microsoft.com/office/drawing/2014/main" id="{4F1B0175-8BEE-41C8-8397-C7FF7B5F9F8D}"/>
                </a:ext>
              </a:extLst>
            </p:cNvPr>
            <p:cNvSpPr/>
            <p:nvPr/>
          </p:nvSpPr>
          <p:spPr>
            <a:xfrm>
              <a:off x="11353697" y="2388739"/>
              <a:ext cx="24172" cy="167093"/>
            </a:xfrm>
            <a:custGeom>
              <a:avLst/>
              <a:gdLst>
                <a:gd name="connsiteX0" fmla="*/ 24173 w 24172"/>
                <a:gd name="connsiteY0" fmla="*/ 0 h 167093"/>
                <a:gd name="connsiteX1" fmla="*/ 0 w 24172"/>
                <a:gd name="connsiteY1" fmla="*/ 0 h 167093"/>
                <a:gd name="connsiteX2" fmla="*/ 0 w 24172"/>
                <a:gd name="connsiteY2" fmla="*/ 167093 h 167093"/>
                <a:gd name="connsiteX3" fmla="*/ 24173 w 24172"/>
                <a:gd name="connsiteY3" fmla="*/ 167093 h 167093"/>
                <a:gd name="connsiteX4" fmla="*/ 24173 w 24172"/>
                <a:gd name="connsiteY4" fmla="*/ 0 h 16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93">
                  <a:moveTo>
                    <a:pt x="24173" y="0"/>
                  </a:moveTo>
                  <a:lnTo>
                    <a:pt x="0" y="0"/>
                  </a:lnTo>
                  <a:lnTo>
                    <a:pt x="0" y="167093"/>
                  </a:lnTo>
                  <a:lnTo>
                    <a:pt x="24173" y="167093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0FD8DD2E-F34C-4CC9-9FC7-B2AC28C39826}"/>
                </a:ext>
              </a:extLst>
            </p:cNvPr>
            <p:cNvSpPr/>
            <p:nvPr/>
          </p:nvSpPr>
          <p:spPr>
            <a:xfrm>
              <a:off x="11238515" y="2301126"/>
              <a:ext cx="254320" cy="24212"/>
            </a:xfrm>
            <a:custGeom>
              <a:avLst/>
              <a:gdLst>
                <a:gd name="connsiteX0" fmla="*/ 254321 w 254320"/>
                <a:gd name="connsiteY0" fmla="*/ 0 h 24212"/>
                <a:gd name="connsiteX1" fmla="*/ 0 w 254320"/>
                <a:gd name="connsiteY1" fmla="*/ 0 h 24212"/>
                <a:gd name="connsiteX2" fmla="*/ 0 w 254320"/>
                <a:gd name="connsiteY2" fmla="*/ 24212 h 24212"/>
                <a:gd name="connsiteX3" fmla="*/ 254321 w 254320"/>
                <a:gd name="connsiteY3" fmla="*/ 24212 h 24212"/>
                <a:gd name="connsiteX4" fmla="*/ 254321 w 254320"/>
                <a:gd name="connsiteY4" fmla="*/ 0 h 2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0" h="24212">
                  <a:moveTo>
                    <a:pt x="254321" y="0"/>
                  </a:moveTo>
                  <a:lnTo>
                    <a:pt x="0" y="0"/>
                  </a:lnTo>
                  <a:lnTo>
                    <a:pt x="0" y="24212"/>
                  </a:lnTo>
                  <a:lnTo>
                    <a:pt x="254321" y="24212"/>
                  </a:lnTo>
                  <a:lnTo>
                    <a:pt x="254321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199F808B-7B99-4223-B82A-09BF8B9AEF5F}"/>
                </a:ext>
              </a:extLst>
            </p:cNvPr>
            <p:cNvSpPr/>
            <p:nvPr/>
          </p:nvSpPr>
          <p:spPr>
            <a:xfrm>
              <a:off x="10729528" y="2296411"/>
              <a:ext cx="253968" cy="92694"/>
            </a:xfrm>
            <a:custGeom>
              <a:avLst/>
              <a:gdLst>
                <a:gd name="connsiteX0" fmla="*/ 127102 w 253968"/>
                <a:gd name="connsiteY0" fmla="*/ 0 h 92694"/>
                <a:gd name="connsiteX1" fmla="*/ 0 w 253968"/>
                <a:gd name="connsiteY1" fmla="*/ 92694 h 92694"/>
                <a:gd name="connsiteX2" fmla="*/ 25819 w 253968"/>
                <a:gd name="connsiteY2" fmla="*/ 92694 h 92694"/>
                <a:gd name="connsiteX3" fmla="*/ 126984 w 253968"/>
                <a:gd name="connsiteY3" fmla="*/ 24205 h 92694"/>
                <a:gd name="connsiteX4" fmla="*/ 228149 w 253968"/>
                <a:gd name="connsiteY4" fmla="*/ 92694 h 92694"/>
                <a:gd name="connsiteX5" fmla="*/ 253968 w 253968"/>
                <a:gd name="connsiteY5" fmla="*/ 92694 h 92694"/>
                <a:gd name="connsiteX6" fmla="*/ 126866 w 253968"/>
                <a:gd name="connsiteY6" fmla="*/ 0 h 92694"/>
                <a:gd name="connsiteX7" fmla="*/ 127102 w 253968"/>
                <a:gd name="connsiteY7" fmla="*/ 0 h 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4">
                  <a:moveTo>
                    <a:pt x="127102" y="0"/>
                  </a:moveTo>
                  <a:cubicBezTo>
                    <a:pt x="67561" y="0"/>
                    <a:pt x="16858" y="39084"/>
                    <a:pt x="0" y="92694"/>
                  </a:cubicBezTo>
                  <a:lnTo>
                    <a:pt x="25819" y="92694"/>
                  </a:lnTo>
                  <a:cubicBezTo>
                    <a:pt x="41736" y="52663"/>
                    <a:pt x="81120" y="24205"/>
                    <a:pt x="126984" y="24205"/>
                  </a:cubicBezTo>
                  <a:cubicBezTo>
                    <a:pt x="172848" y="24205"/>
                    <a:pt x="212232" y="52663"/>
                    <a:pt x="228149" y="92694"/>
                  </a:cubicBezTo>
                  <a:lnTo>
                    <a:pt x="253968" y="92694"/>
                  </a:lnTo>
                  <a:cubicBezTo>
                    <a:pt x="236993" y="38967"/>
                    <a:pt x="186524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B6E6A8B4-4367-4DF2-9E1E-B4D5DC0460D7}"/>
                </a:ext>
              </a:extLst>
            </p:cNvPr>
            <p:cNvSpPr/>
            <p:nvPr/>
          </p:nvSpPr>
          <p:spPr>
            <a:xfrm>
              <a:off x="10729528" y="2467985"/>
              <a:ext cx="254203" cy="92582"/>
            </a:xfrm>
            <a:custGeom>
              <a:avLst/>
              <a:gdLst>
                <a:gd name="connsiteX0" fmla="*/ 127102 w 254203"/>
                <a:gd name="connsiteY0" fmla="*/ 68371 h 92582"/>
                <a:gd name="connsiteX1" fmla="*/ 25936 w 254203"/>
                <a:gd name="connsiteY1" fmla="*/ 0 h 92582"/>
                <a:gd name="connsiteX2" fmla="*/ 0 w 254203"/>
                <a:gd name="connsiteY2" fmla="*/ 0 h 92582"/>
                <a:gd name="connsiteX3" fmla="*/ 127102 w 254203"/>
                <a:gd name="connsiteY3" fmla="*/ 92583 h 92582"/>
                <a:gd name="connsiteX4" fmla="*/ 254203 w 254203"/>
                <a:gd name="connsiteY4" fmla="*/ 0 h 92582"/>
                <a:gd name="connsiteX5" fmla="*/ 228267 w 254203"/>
                <a:gd name="connsiteY5" fmla="*/ 0 h 92582"/>
                <a:gd name="connsiteX6" fmla="*/ 127102 w 254203"/>
                <a:gd name="connsiteY6" fmla="*/ 68371 h 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82">
                  <a:moveTo>
                    <a:pt x="127102" y="68371"/>
                  </a:moveTo>
                  <a:cubicBezTo>
                    <a:pt x="81238" y="68371"/>
                    <a:pt x="41853" y="40031"/>
                    <a:pt x="25936" y="0"/>
                  </a:cubicBezTo>
                  <a:lnTo>
                    <a:pt x="0" y="0"/>
                  </a:lnTo>
                  <a:cubicBezTo>
                    <a:pt x="16975" y="53610"/>
                    <a:pt x="67443" y="92583"/>
                    <a:pt x="127102" y="92583"/>
                  </a:cubicBezTo>
                  <a:cubicBezTo>
                    <a:pt x="186760" y="92583"/>
                    <a:pt x="237228" y="53610"/>
                    <a:pt x="254203" y="0"/>
                  </a:cubicBezTo>
                  <a:lnTo>
                    <a:pt x="228267" y="0"/>
                  </a:lnTo>
                  <a:cubicBezTo>
                    <a:pt x="212350" y="40031"/>
                    <a:pt x="172965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13B335F3-4998-41D5-B9F8-BCB788375974}"/>
                </a:ext>
              </a:extLst>
            </p:cNvPr>
            <p:cNvSpPr/>
            <p:nvPr/>
          </p:nvSpPr>
          <p:spPr>
            <a:xfrm>
              <a:off x="11747751" y="2296522"/>
              <a:ext cx="254092" cy="92583"/>
            </a:xfrm>
            <a:custGeom>
              <a:avLst/>
              <a:gdLst>
                <a:gd name="connsiteX0" fmla="*/ 127931 w 254092"/>
                <a:gd name="connsiteY0" fmla="*/ 24212 h 92583"/>
                <a:gd name="connsiteX1" fmla="*/ 229684 w 254092"/>
                <a:gd name="connsiteY1" fmla="*/ 92466 h 92583"/>
                <a:gd name="connsiteX2" fmla="*/ 254092 w 254092"/>
                <a:gd name="connsiteY2" fmla="*/ 92466 h 92583"/>
                <a:gd name="connsiteX3" fmla="*/ 254092 w 254092"/>
                <a:gd name="connsiteY3" fmla="*/ 4846 h 92583"/>
                <a:gd name="connsiteX4" fmla="*/ 229920 w 254092"/>
                <a:gd name="connsiteY4" fmla="*/ 4846 h 92583"/>
                <a:gd name="connsiteX5" fmla="*/ 229920 w 254092"/>
                <a:gd name="connsiteY5" fmla="*/ 46530 h 92583"/>
                <a:gd name="connsiteX6" fmla="*/ 127931 w 254092"/>
                <a:gd name="connsiteY6" fmla="*/ 0 h 92583"/>
                <a:gd name="connsiteX7" fmla="*/ 0 w 254092"/>
                <a:gd name="connsiteY7" fmla="*/ 92583 h 92583"/>
                <a:gd name="connsiteX8" fmla="*/ 26061 w 254092"/>
                <a:gd name="connsiteY8" fmla="*/ 92583 h 92583"/>
                <a:gd name="connsiteX9" fmla="*/ 127814 w 254092"/>
                <a:gd name="connsiteY9" fmla="*/ 24212 h 92583"/>
                <a:gd name="connsiteX10" fmla="*/ 127931 w 254092"/>
                <a:gd name="connsiteY10" fmla="*/ 24212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92" h="92583">
                  <a:moveTo>
                    <a:pt x="127931" y="24212"/>
                  </a:moveTo>
                  <a:cubicBezTo>
                    <a:pt x="174148" y="24212"/>
                    <a:pt x="213650" y="52552"/>
                    <a:pt x="229684" y="92466"/>
                  </a:cubicBezTo>
                  <a:lnTo>
                    <a:pt x="254092" y="92466"/>
                  </a:lnTo>
                  <a:lnTo>
                    <a:pt x="254092" y="4846"/>
                  </a:lnTo>
                  <a:lnTo>
                    <a:pt x="229920" y="4846"/>
                  </a:lnTo>
                  <a:lnTo>
                    <a:pt x="229920" y="46530"/>
                  </a:lnTo>
                  <a:cubicBezTo>
                    <a:pt x="205276" y="18066"/>
                    <a:pt x="168726" y="0"/>
                    <a:pt x="127931" y="0"/>
                  </a:cubicBezTo>
                  <a:cubicBezTo>
                    <a:pt x="68031" y="0"/>
                    <a:pt x="17217" y="38973"/>
                    <a:pt x="0" y="92583"/>
                  </a:cubicBezTo>
                  <a:lnTo>
                    <a:pt x="26061" y="92583"/>
                  </a:lnTo>
                  <a:cubicBezTo>
                    <a:pt x="42095" y="52552"/>
                    <a:pt x="81708" y="24212"/>
                    <a:pt x="127814" y="24212"/>
                  </a:cubicBezTo>
                  <a:lnTo>
                    <a:pt x="127931" y="24212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8444A26C-189A-408B-BBAB-2CA8AD15BD70}"/>
                </a:ext>
              </a:extLst>
            </p:cNvPr>
            <p:cNvSpPr/>
            <p:nvPr/>
          </p:nvSpPr>
          <p:spPr>
            <a:xfrm>
              <a:off x="11748000" y="2467874"/>
              <a:ext cx="254085" cy="92576"/>
            </a:xfrm>
            <a:custGeom>
              <a:avLst/>
              <a:gdLst>
                <a:gd name="connsiteX0" fmla="*/ 229795 w 254085"/>
                <a:gd name="connsiteY0" fmla="*/ 118 h 92576"/>
                <a:gd name="connsiteX1" fmla="*/ 229560 w 254085"/>
                <a:gd name="connsiteY1" fmla="*/ 118 h 92576"/>
                <a:gd name="connsiteX2" fmla="*/ 127807 w 254085"/>
                <a:gd name="connsiteY2" fmla="*/ 68371 h 92576"/>
                <a:gd name="connsiteX3" fmla="*/ 26054 w 254085"/>
                <a:gd name="connsiteY3" fmla="*/ 0 h 92576"/>
                <a:gd name="connsiteX4" fmla="*/ 0 w 254085"/>
                <a:gd name="connsiteY4" fmla="*/ 0 h 92576"/>
                <a:gd name="connsiteX5" fmla="*/ 127925 w 254085"/>
                <a:gd name="connsiteY5" fmla="*/ 92576 h 92576"/>
                <a:gd name="connsiteX6" fmla="*/ 229913 w 254085"/>
                <a:gd name="connsiteY6" fmla="*/ 46053 h 92576"/>
                <a:gd name="connsiteX7" fmla="*/ 229913 w 254085"/>
                <a:gd name="connsiteY7" fmla="*/ 87737 h 92576"/>
                <a:gd name="connsiteX8" fmla="*/ 254085 w 254085"/>
                <a:gd name="connsiteY8" fmla="*/ 87737 h 92576"/>
                <a:gd name="connsiteX9" fmla="*/ 254085 w 254085"/>
                <a:gd name="connsiteY9" fmla="*/ 118 h 92576"/>
                <a:gd name="connsiteX10" fmla="*/ 229913 w 254085"/>
                <a:gd name="connsiteY10" fmla="*/ 118 h 92576"/>
                <a:gd name="connsiteX11" fmla="*/ 229795 w 254085"/>
                <a:gd name="connsiteY11" fmla="*/ 118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76">
                  <a:moveTo>
                    <a:pt x="229795" y="118"/>
                  </a:moveTo>
                  <a:lnTo>
                    <a:pt x="229560" y="118"/>
                  </a:lnTo>
                  <a:cubicBezTo>
                    <a:pt x="213526" y="40149"/>
                    <a:pt x="173906" y="68371"/>
                    <a:pt x="127807" y="68371"/>
                  </a:cubicBezTo>
                  <a:cubicBezTo>
                    <a:pt x="81708" y="68371"/>
                    <a:pt x="42089" y="40031"/>
                    <a:pt x="26054" y="0"/>
                  </a:cubicBezTo>
                  <a:lnTo>
                    <a:pt x="0" y="0"/>
                  </a:lnTo>
                  <a:cubicBezTo>
                    <a:pt x="17093" y="53610"/>
                    <a:pt x="67914" y="92576"/>
                    <a:pt x="127925" y="92576"/>
                  </a:cubicBezTo>
                  <a:cubicBezTo>
                    <a:pt x="168837" y="92576"/>
                    <a:pt x="205387" y="74510"/>
                    <a:pt x="229913" y="46053"/>
                  </a:cubicBezTo>
                  <a:lnTo>
                    <a:pt x="229913" y="87737"/>
                  </a:lnTo>
                  <a:lnTo>
                    <a:pt x="254085" y="87737"/>
                  </a:lnTo>
                  <a:lnTo>
                    <a:pt x="254085" y="118"/>
                  </a:lnTo>
                  <a:lnTo>
                    <a:pt x="229913" y="118"/>
                  </a:lnTo>
                  <a:lnTo>
                    <a:pt x="229795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: фигура 106">
              <a:extLst>
                <a:ext uri="{FF2B5EF4-FFF2-40B4-BE49-F238E27FC236}">
                  <a16:creationId xmlns:a16="http://schemas.microsoft.com/office/drawing/2014/main" id="{D49629C1-A4C1-4E9F-B109-BABFC6B197A4}"/>
                </a:ext>
              </a:extLst>
            </p:cNvPr>
            <p:cNvSpPr/>
            <p:nvPr/>
          </p:nvSpPr>
          <p:spPr>
            <a:xfrm>
              <a:off x="10844481" y="2899229"/>
              <a:ext cx="24166" cy="167087"/>
            </a:xfrm>
            <a:custGeom>
              <a:avLst/>
              <a:gdLst>
                <a:gd name="connsiteX0" fmla="*/ 24166 w 24166"/>
                <a:gd name="connsiteY0" fmla="*/ 0 h 167087"/>
                <a:gd name="connsiteX1" fmla="*/ 0 w 24166"/>
                <a:gd name="connsiteY1" fmla="*/ 0 h 167087"/>
                <a:gd name="connsiteX2" fmla="*/ 0 w 24166"/>
                <a:gd name="connsiteY2" fmla="*/ 167087 h 167087"/>
                <a:gd name="connsiteX3" fmla="*/ 24166 w 24166"/>
                <a:gd name="connsiteY3" fmla="*/ 167087 h 167087"/>
                <a:gd name="connsiteX4" fmla="*/ 24166 w 24166"/>
                <a:gd name="connsiteY4" fmla="*/ 0 h 1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66" h="167087">
                  <a:moveTo>
                    <a:pt x="24166" y="0"/>
                  </a:moveTo>
                  <a:lnTo>
                    <a:pt x="0" y="0"/>
                  </a:lnTo>
                  <a:lnTo>
                    <a:pt x="0" y="167087"/>
                  </a:lnTo>
                  <a:lnTo>
                    <a:pt x="24166" y="167087"/>
                  </a:lnTo>
                  <a:lnTo>
                    <a:pt x="24166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: фигура 107">
              <a:extLst>
                <a:ext uri="{FF2B5EF4-FFF2-40B4-BE49-F238E27FC236}">
                  <a16:creationId xmlns:a16="http://schemas.microsoft.com/office/drawing/2014/main" id="{6F84CFE0-06FC-4270-A309-DE4CB8072328}"/>
                </a:ext>
              </a:extLst>
            </p:cNvPr>
            <p:cNvSpPr/>
            <p:nvPr/>
          </p:nvSpPr>
          <p:spPr>
            <a:xfrm>
              <a:off x="10729391" y="2811616"/>
              <a:ext cx="254327" cy="24205"/>
            </a:xfrm>
            <a:custGeom>
              <a:avLst/>
              <a:gdLst>
                <a:gd name="connsiteX0" fmla="*/ 254327 w 254327"/>
                <a:gd name="connsiteY0" fmla="*/ 0 h 24205"/>
                <a:gd name="connsiteX1" fmla="*/ 0 w 254327"/>
                <a:gd name="connsiteY1" fmla="*/ 0 h 24205"/>
                <a:gd name="connsiteX2" fmla="*/ 0 w 254327"/>
                <a:gd name="connsiteY2" fmla="*/ 24205 h 24205"/>
                <a:gd name="connsiteX3" fmla="*/ 254327 w 254327"/>
                <a:gd name="connsiteY3" fmla="*/ 24205 h 24205"/>
                <a:gd name="connsiteX4" fmla="*/ 254327 w 254327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7" h="24205">
                  <a:moveTo>
                    <a:pt x="254327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7" y="24205"/>
                  </a:lnTo>
                  <a:lnTo>
                    <a:pt x="254327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: фигура 108">
              <a:extLst>
                <a:ext uri="{FF2B5EF4-FFF2-40B4-BE49-F238E27FC236}">
                  <a16:creationId xmlns:a16="http://schemas.microsoft.com/office/drawing/2014/main" id="{B3AD67C3-6EDB-4672-8578-F6B7CC8C5BDF}"/>
                </a:ext>
              </a:extLst>
            </p:cNvPr>
            <p:cNvSpPr/>
            <p:nvPr/>
          </p:nvSpPr>
          <p:spPr>
            <a:xfrm>
              <a:off x="11238626" y="2807011"/>
              <a:ext cx="254085" cy="92576"/>
            </a:xfrm>
            <a:custGeom>
              <a:avLst/>
              <a:gdLst>
                <a:gd name="connsiteX0" fmla="*/ 127931 w 254085"/>
                <a:gd name="connsiteY0" fmla="*/ 24206 h 92576"/>
                <a:gd name="connsiteX1" fmla="*/ 229684 w 254085"/>
                <a:gd name="connsiteY1" fmla="*/ 92459 h 92576"/>
                <a:gd name="connsiteX2" fmla="*/ 254086 w 254085"/>
                <a:gd name="connsiteY2" fmla="*/ 92459 h 92576"/>
                <a:gd name="connsiteX3" fmla="*/ 254086 w 254085"/>
                <a:gd name="connsiteY3" fmla="*/ 4840 h 92576"/>
                <a:gd name="connsiteX4" fmla="*/ 229919 w 254085"/>
                <a:gd name="connsiteY4" fmla="*/ 4840 h 92576"/>
                <a:gd name="connsiteX5" fmla="*/ 229919 w 254085"/>
                <a:gd name="connsiteY5" fmla="*/ 46523 h 92576"/>
                <a:gd name="connsiteX6" fmla="*/ 127931 w 254085"/>
                <a:gd name="connsiteY6" fmla="*/ 0 h 92576"/>
                <a:gd name="connsiteX7" fmla="*/ 0 w 254085"/>
                <a:gd name="connsiteY7" fmla="*/ 92577 h 92576"/>
                <a:gd name="connsiteX8" fmla="*/ 26061 w 254085"/>
                <a:gd name="connsiteY8" fmla="*/ 92577 h 92576"/>
                <a:gd name="connsiteX9" fmla="*/ 127814 w 254085"/>
                <a:gd name="connsiteY9" fmla="*/ 24206 h 92576"/>
                <a:gd name="connsiteX10" fmla="*/ 127931 w 254085"/>
                <a:gd name="connsiteY10" fmla="*/ 24206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5" h="92576">
                  <a:moveTo>
                    <a:pt x="127931" y="24206"/>
                  </a:moveTo>
                  <a:cubicBezTo>
                    <a:pt x="174147" y="24206"/>
                    <a:pt x="213643" y="52545"/>
                    <a:pt x="229684" y="92459"/>
                  </a:cubicBezTo>
                  <a:lnTo>
                    <a:pt x="254086" y="92459"/>
                  </a:lnTo>
                  <a:lnTo>
                    <a:pt x="254086" y="4840"/>
                  </a:lnTo>
                  <a:lnTo>
                    <a:pt x="229919" y="4840"/>
                  </a:lnTo>
                  <a:lnTo>
                    <a:pt x="229919" y="46523"/>
                  </a:lnTo>
                  <a:cubicBezTo>
                    <a:pt x="205276" y="18066"/>
                    <a:pt x="168727" y="0"/>
                    <a:pt x="127931" y="0"/>
                  </a:cubicBezTo>
                  <a:cubicBezTo>
                    <a:pt x="68031" y="0"/>
                    <a:pt x="17217" y="38967"/>
                    <a:pt x="0" y="92577"/>
                  </a:cubicBezTo>
                  <a:lnTo>
                    <a:pt x="26061" y="92577"/>
                  </a:lnTo>
                  <a:cubicBezTo>
                    <a:pt x="42095" y="52545"/>
                    <a:pt x="81708" y="24206"/>
                    <a:pt x="127814" y="24206"/>
                  </a:cubicBezTo>
                  <a:lnTo>
                    <a:pt x="127931" y="24206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: фигура 109">
              <a:extLst>
                <a:ext uri="{FF2B5EF4-FFF2-40B4-BE49-F238E27FC236}">
                  <a16:creationId xmlns:a16="http://schemas.microsoft.com/office/drawing/2014/main" id="{C43C9FC3-AB22-4A76-96C2-687383E98276}"/>
                </a:ext>
              </a:extLst>
            </p:cNvPr>
            <p:cNvSpPr/>
            <p:nvPr/>
          </p:nvSpPr>
          <p:spPr>
            <a:xfrm>
              <a:off x="11238751" y="2978226"/>
              <a:ext cx="254085" cy="92582"/>
            </a:xfrm>
            <a:custGeom>
              <a:avLst/>
              <a:gdLst>
                <a:gd name="connsiteX0" fmla="*/ 229795 w 254085"/>
                <a:gd name="connsiteY0" fmla="*/ 118 h 92582"/>
                <a:gd name="connsiteX1" fmla="*/ 229560 w 254085"/>
                <a:gd name="connsiteY1" fmla="*/ 118 h 92582"/>
                <a:gd name="connsiteX2" fmla="*/ 127807 w 254085"/>
                <a:gd name="connsiteY2" fmla="*/ 68371 h 92582"/>
                <a:gd name="connsiteX3" fmla="*/ 26054 w 254085"/>
                <a:gd name="connsiteY3" fmla="*/ 0 h 92582"/>
                <a:gd name="connsiteX4" fmla="*/ 0 w 254085"/>
                <a:gd name="connsiteY4" fmla="*/ 0 h 92582"/>
                <a:gd name="connsiteX5" fmla="*/ 127925 w 254085"/>
                <a:gd name="connsiteY5" fmla="*/ 92583 h 92582"/>
                <a:gd name="connsiteX6" fmla="*/ 229913 w 254085"/>
                <a:gd name="connsiteY6" fmla="*/ 46053 h 92582"/>
                <a:gd name="connsiteX7" fmla="*/ 229913 w 254085"/>
                <a:gd name="connsiteY7" fmla="*/ 87737 h 92582"/>
                <a:gd name="connsiteX8" fmla="*/ 254085 w 254085"/>
                <a:gd name="connsiteY8" fmla="*/ 87737 h 92582"/>
                <a:gd name="connsiteX9" fmla="*/ 254085 w 254085"/>
                <a:gd name="connsiteY9" fmla="*/ 118 h 92582"/>
                <a:gd name="connsiteX10" fmla="*/ 229913 w 254085"/>
                <a:gd name="connsiteY10" fmla="*/ 118 h 92582"/>
                <a:gd name="connsiteX11" fmla="*/ 229795 w 254085"/>
                <a:gd name="connsiteY11" fmla="*/ 118 h 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82">
                  <a:moveTo>
                    <a:pt x="229795" y="118"/>
                  </a:moveTo>
                  <a:lnTo>
                    <a:pt x="229560" y="118"/>
                  </a:lnTo>
                  <a:cubicBezTo>
                    <a:pt x="213526" y="40149"/>
                    <a:pt x="173912" y="68371"/>
                    <a:pt x="127807" y="68371"/>
                  </a:cubicBezTo>
                  <a:cubicBezTo>
                    <a:pt x="81708" y="68371"/>
                    <a:pt x="42089" y="40031"/>
                    <a:pt x="26054" y="0"/>
                  </a:cubicBezTo>
                  <a:lnTo>
                    <a:pt x="0" y="0"/>
                  </a:lnTo>
                  <a:cubicBezTo>
                    <a:pt x="17093" y="53610"/>
                    <a:pt x="67914" y="92583"/>
                    <a:pt x="127925" y="92583"/>
                  </a:cubicBezTo>
                  <a:cubicBezTo>
                    <a:pt x="168837" y="92583"/>
                    <a:pt x="205387" y="74517"/>
                    <a:pt x="229913" y="46053"/>
                  </a:cubicBezTo>
                  <a:lnTo>
                    <a:pt x="229913" y="87737"/>
                  </a:lnTo>
                  <a:lnTo>
                    <a:pt x="254085" y="87737"/>
                  </a:lnTo>
                  <a:lnTo>
                    <a:pt x="254085" y="118"/>
                  </a:lnTo>
                  <a:lnTo>
                    <a:pt x="229913" y="118"/>
                  </a:lnTo>
                  <a:lnTo>
                    <a:pt x="229795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: фигура 110">
              <a:extLst>
                <a:ext uri="{FF2B5EF4-FFF2-40B4-BE49-F238E27FC236}">
                  <a16:creationId xmlns:a16="http://schemas.microsoft.com/office/drawing/2014/main" id="{970E50A7-7B14-4BA1-B36C-74C290FCD1E6}"/>
                </a:ext>
              </a:extLst>
            </p:cNvPr>
            <p:cNvSpPr/>
            <p:nvPr/>
          </p:nvSpPr>
          <p:spPr>
            <a:xfrm>
              <a:off x="11747751" y="2811616"/>
              <a:ext cx="254327" cy="87619"/>
            </a:xfrm>
            <a:custGeom>
              <a:avLst/>
              <a:gdLst>
                <a:gd name="connsiteX0" fmla="*/ 230155 w 254327"/>
                <a:gd name="connsiteY0" fmla="*/ 63290 h 87619"/>
                <a:gd name="connsiteX1" fmla="*/ 24291 w 254327"/>
                <a:gd name="connsiteY1" fmla="*/ 63290 h 87619"/>
                <a:gd name="connsiteX2" fmla="*/ 24291 w 254327"/>
                <a:gd name="connsiteY2" fmla="*/ 0 h 87619"/>
                <a:gd name="connsiteX3" fmla="*/ 0 w 254327"/>
                <a:gd name="connsiteY3" fmla="*/ 0 h 87619"/>
                <a:gd name="connsiteX4" fmla="*/ 0 w 254327"/>
                <a:gd name="connsiteY4" fmla="*/ 87619 h 87619"/>
                <a:gd name="connsiteX5" fmla="*/ 254327 w 254327"/>
                <a:gd name="connsiteY5" fmla="*/ 87619 h 87619"/>
                <a:gd name="connsiteX6" fmla="*/ 254327 w 254327"/>
                <a:gd name="connsiteY6" fmla="*/ 0 h 87619"/>
                <a:gd name="connsiteX7" fmla="*/ 230155 w 254327"/>
                <a:gd name="connsiteY7" fmla="*/ 0 h 87619"/>
                <a:gd name="connsiteX8" fmla="*/ 230155 w 254327"/>
                <a:gd name="connsiteY8" fmla="*/ 63290 h 8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619">
                  <a:moveTo>
                    <a:pt x="230155" y="63290"/>
                  </a:moveTo>
                  <a:lnTo>
                    <a:pt x="24291" y="63290"/>
                  </a:lnTo>
                  <a:lnTo>
                    <a:pt x="24291" y="0"/>
                  </a:lnTo>
                  <a:lnTo>
                    <a:pt x="0" y="0"/>
                  </a:lnTo>
                  <a:lnTo>
                    <a:pt x="0" y="87619"/>
                  </a:lnTo>
                  <a:lnTo>
                    <a:pt x="254327" y="87619"/>
                  </a:lnTo>
                  <a:lnTo>
                    <a:pt x="254327" y="0"/>
                  </a:lnTo>
                  <a:lnTo>
                    <a:pt x="230155" y="0"/>
                  </a:lnTo>
                  <a:lnTo>
                    <a:pt x="230155" y="6329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id="{AADE9210-2B21-4C97-989D-A52E45AC3DCA}"/>
                </a:ext>
              </a:extLst>
            </p:cNvPr>
            <p:cNvSpPr/>
            <p:nvPr/>
          </p:nvSpPr>
          <p:spPr>
            <a:xfrm>
              <a:off x="11747751" y="2978586"/>
              <a:ext cx="254327" cy="87736"/>
            </a:xfrm>
            <a:custGeom>
              <a:avLst/>
              <a:gdLst>
                <a:gd name="connsiteX0" fmla="*/ 0 w 254327"/>
                <a:gd name="connsiteY0" fmla="*/ 87737 h 87736"/>
                <a:gd name="connsiteX1" fmla="*/ 24291 w 254327"/>
                <a:gd name="connsiteY1" fmla="*/ 87737 h 87736"/>
                <a:gd name="connsiteX2" fmla="*/ 24291 w 254327"/>
                <a:gd name="connsiteY2" fmla="*/ 24323 h 87736"/>
                <a:gd name="connsiteX3" fmla="*/ 230155 w 254327"/>
                <a:gd name="connsiteY3" fmla="*/ 24323 h 87736"/>
                <a:gd name="connsiteX4" fmla="*/ 230155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0 w 254327"/>
                <a:gd name="connsiteY7" fmla="*/ 0 h 87736"/>
                <a:gd name="connsiteX8" fmla="*/ 0 w 254327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0" y="87737"/>
                  </a:moveTo>
                  <a:lnTo>
                    <a:pt x="24291" y="87737"/>
                  </a:lnTo>
                  <a:lnTo>
                    <a:pt x="24291" y="24323"/>
                  </a:lnTo>
                  <a:lnTo>
                    <a:pt x="230155" y="24323"/>
                  </a:lnTo>
                  <a:lnTo>
                    <a:pt x="230155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: фигура 112">
              <a:extLst>
                <a:ext uri="{FF2B5EF4-FFF2-40B4-BE49-F238E27FC236}">
                  <a16:creationId xmlns:a16="http://schemas.microsoft.com/office/drawing/2014/main" id="{86C2EF51-77AF-429D-B437-03AC169E792A}"/>
                </a:ext>
              </a:extLst>
            </p:cNvPr>
            <p:cNvSpPr/>
            <p:nvPr/>
          </p:nvSpPr>
          <p:spPr>
            <a:xfrm>
              <a:off x="10729391" y="3317364"/>
              <a:ext cx="254092" cy="92576"/>
            </a:xfrm>
            <a:custGeom>
              <a:avLst/>
              <a:gdLst>
                <a:gd name="connsiteX0" fmla="*/ 127931 w 254092"/>
                <a:gd name="connsiteY0" fmla="*/ 24206 h 92576"/>
                <a:gd name="connsiteX1" fmla="*/ 229684 w 254092"/>
                <a:gd name="connsiteY1" fmla="*/ 92459 h 92576"/>
                <a:gd name="connsiteX2" fmla="*/ 254092 w 254092"/>
                <a:gd name="connsiteY2" fmla="*/ 92459 h 92576"/>
                <a:gd name="connsiteX3" fmla="*/ 254092 w 254092"/>
                <a:gd name="connsiteY3" fmla="*/ 4840 h 92576"/>
                <a:gd name="connsiteX4" fmla="*/ 229919 w 254092"/>
                <a:gd name="connsiteY4" fmla="*/ 4840 h 92576"/>
                <a:gd name="connsiteX5" fmla="*/ 229919 w 254092"/>
                <a:gd name="connsiteY5" fmla="*/ 46530 h 92576"/>
                <a:gd name="connsiteX6" fmla="*/ 127931 w 254092"/>
                <a:gd name="connsiteY6" fmla="*/ 0 h 92576"/>
                <a:gd name="connsiteX7" fmla="*/ 0 w 254092"/>
                <a:gd name="connsiteY7" fmla="*/ 92576 h 92576"/>
                <a:gd name="connsiteX8" fmla="*/ 26060 w 254092"/>
                <a:gd name="connsiteY8" fmla="*/ 92576 h 92576"/>
                <a:gd name="connsiteX9" fmla="*/ 127814 w 254092"/>
                <a:gd name="connsiteY9" fmla="*/ 24206 h 92576"/>
                <a:gd name="connsiteX10" fmla="*/ 127931 w 254092"/>
                <a:gd name="connsiteY10" fmla="*/ 24206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92" h="92576">
                  <a:moveTo>
                    <a:pt x="127931" y="24206"/>
                  </a:moveTo>
                  <a:cubicBezTo>
                    <a:pt x="174147" y="24206"/>
                    <a:pt x="213650" y="52552"/>
                    <a:pt x="229684" y="92459"/>
                  </a:cubicBezTo>
                  <a:lnTo>
                    <a:pt x="254092" y="92459"/>
                  </a:lnTo>
                  <a:lnTo>
                    <a:pt x="254092" y="4840"/>
                  </a:lnTo>
                  <a:lnTo>
                    <a:pt x="229919" y="4840"/>
                  </a:lnTo>
                  <a:lnTo>
                    <a:pt x="229919" y="46530"/>
                  </a:lnTo>
                  <a:cubicBezTo>
                    <a:pt x="205276" y="18066"/>
                    <a:pt x="168726" y="0"/>
                    <a:pt x="127931" y="0"/>
                  </a:cubicBezTo>
                  <a:cubicBezTo>
                    <a:pt x="68031" y="0"/>
                    <a:pt x="17217" y="38967"/>
                    <a:pt x="0" y="92576"/>
                  </a:cubicBezTo>
                  <a:lnTo>
                    <a:pt x="26060" y="92576"/>
                  </a:lnTo>
                  <a:cubicBezTo>
                    <a:pt x="42095" y="52552"/>
                    <a:pt x="81708" y="24206"/>
                    <a:pt x="127814" y="24206"/>
                  </a:cubicBezTo>
                  <a:lnTo>
                    <a:pt x="127931" y="24206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: фигура 113">
              <a:extLst>
                <a:ext uri="{FF2B5EF4-FFF2-40B4-BE49-F238E27FC236}">
                  <a16:creationId xmlns:a16="http://schemas.microsoft.com/office/drawing/2014/main" id="{BD68E46F-C135-4796-8929-CF3CB3A86894}"/>
                </a:ext>
              </a:extLst>
            </p:cNvPr>
            <p:cNvSpPr/>
            <p:nvPr/>
          </p:nvSpPr>
          <p:spPr>
            <a:xfrm>
              <a:off x="10729639" y="3488716"/>
              <a:ext cx="254085" cy="92576"/>
            </a:xfrm>
            <a:custGeom>
              <a:avLst/>
              <a:gdLst>
                <a:gd name="connsiteX0" fmla="*/ 229795 w 254085"/>
                <a:gd name="connsiteY0" fmla="*/ 118 h 92576"/>
                <a:gd name="connsiteX1" fmla="*/ 229560 w 254085"/>
                <a:gd name="connsiteY1" fmla="*/ 118 h 92576"/>
                <a:gd name="connsiteX2" fmla="*/ 127807 w 254085"/>
                <a:gd name="connsiteY2" fmla="*/ 68371 h 92576"/>
                <a:gd name="connsiteX3" fmla="*/ 26054 w 254085"/>
                <a:gd name="connsiteY3" fmla="*/ 0 h 92576"/>
                <a:gd name="connsiteX4" fmla="*/ 0 w 254085"/>
                <a:gd name="connsiteY4" fmla="*/ 0 h 92576"/>
                <a:gd name="connsiteX5" fmla="*/ 127925 w 254085"/>
                <a:gd name="connsiteY5" fmla="*/ 92577 h 92576"/>
                <a:gd name="connsiteX6" fmla="*/ 229913 w 254085"/>
                <a:gd name="connsiteY6" fmla="*/ 46053 h 92576"/>
                <a:gd name="connsiteX7" fmla="*/ 229913 w 254085"/>
                <a:gd name="connsiteY7" fmla="*/ 87737 h 92576"/>
                <a:gd name="connsiteX8" fmla="*/ 254086 w 254085"/>
                <a:gd name="connsiteY8" fmla="*/ 87737 h 92576"/>
                <a:gd name="connsiteX9" fmla="*/ 254086 w 254085"/>
                <a:gd name="connsiteY9" fmla="*/ 118 h 92576"/>
                <a:gd name="connsiteX10" fmla="*/ 229913 w 254085"/>
                <a:gd name="connsiteY10" fmla="*/ 118 h 92576"/>
                <a:gd name="connsiteX11" fmla="*/ 229795 w 254085"/>
                <a:gd name="connsiteY11" fmla="*/ 118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76">
                  <a:moveTo>
                    <a:pt x="229795" y="118"/>
                  </a:moveTo>
                  <a:lnTo>
                    <a:pt x="229560" y="118"/>
                  </a:lnTo>
                  <a:cubicBezTo>
                    <a:pt x="213525" y="40149"/>
                    <a:pt x="173906" y="68371"/>
                    <a:pt x="127807" y="68371"/>
                  </a:cubicBezTo>
                  <a:cubicBezTo>
                    <a:pt x="81708" y="68371"/>
                    <a:pt x="42089" y="40031"/>
                    <a:pt x="26054" y="0"/>
                  </a:cubicBezTo>
                  <a:lnTo>
                    <a:pt x="0" y="0"/>
                  </a:lnTo>
                  <a:cubicBezTo>
                    <a:pt x="17093" y="53610"/>
                    <a:pt x="67914" y="92577"/>
                    <a:pt x="127925" y="92577"/>
                  </a:cubicBezTo>
                  <a:cubicBezTo>
                    <a:pt x="168837" y="92577"/>
                    <a:pt x="205387" y="74511"/>
                    <a:pt x="229913" y="46053"/>
                  </a:cubicBezTo>
                  <a:lnTo>
                    <a:pt x="229913" y="87737"/>
                  </a:lnTo>
                  <a:lnTo>
                    <a:pt x="254086" y="87737"/>
                  </a:lnTo>
                  <a:lnTo>
                    <a:pt x="254086" y="118"/>
                  </a:lnTo>
                  <a:lnTo>
                    <a:pt x="229913" y="118"/>
                  </a:lnTo>
                  <a:lnTo>
                    <a:pt x="229795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: фигура 114">
              <a:extLst>
                <a:ext uri="{FF2B5EF4-FFF2-40B4-BE49-F238E27FC236}">
                  <a16:creationId xmlns:a16="http://schemas.microsoft.com/office/drawing/2014/main" id="{EFEFDF84-2253-469B-943D-18D3D1D27430}"/>
                </a:ext>
              </a:extLst>
            </p:cNvPr>
            <p:cNvSpPr/>
            <p:nvPr/>
          </p:nvSpPr>
          <p:spPr>
            <a:xfrm>
              <a:off x="11747751" y="3317253"/>
              <a:ext cx="253974" cy="92694"/>
            </a:xfrm>
            <a:custGeom>
              <a:avLst/>
              <a:gdLst>
                <a:gd name="connsiteX0" fmla="*/ 127108 w 253974"/>
                <a:gd name="connsiteY0" fmla="*/ 0 h 92694"/>
                <a:gd name="connsiteX1" fmla="*/ 0 w 253974"/>
                <a:gd name="connsiteY1" fmla="*/ 92694 h 92694"/>
                <a:gd name="connsiteX2" fmla="*/ 25826 w 253974"/>
                <a:gd name="connsiteY2" fmla="*/ 92694 h 92694"/>
                <a:gd name="connsiteX3" fmla="*/ 126984 w 253974"/>
                <a:gd name="connsiteY3" fmla="*/ 24205 h 92694"/>
                <a:gd name="connsiteX4" fmla="*/ 228150 w 253974"/>
                <a:gd name="connsiteY4" fmla="*/ 92694 h 92694"/>
                <a:gd name="connsiteX5" fmla="*/ 253975 w 253974"/>
                <a:gd name="connsiteY5" fmla="*/ 92694 h 92694"/>
                <a:gd name="connsiteX6" fmla="*/ 126867 w 253974"/>
                <a:gd name="connsiteY6" fmla="*/ 0 h 92694"/>
                <a:gd name="connsiteX7" fmla="*/ 127108 w 253974"/>
                <a:gd name="connsiteY7" fmla="*/ 0 h 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74" h="92694">
                  <a:moveTo>
                    <a:pt x="127108" y="0"/>
                  </a:moveTo>
                  <a:cubicBezTo>
                    <a:pt x="67561" y="0"/>
                    <a:pt x="16864" y="39084"/>
                    <a:pt x="0" y="92694"/>
                  </a:cubicBezTo>
                  <a:lnTo>
                    <a:pt x="25826" y="92694"/>
                  </a:lnTo>
                  <a:cubicBezTo>
                    <a:pt x="41743" y="52663"/>
                    <a:pt x="81121" y="24205"/>
                    <a:pt x="126984" y="24205"/>
                  </a:cubicBezTo>
                  <a:cubicBezTo>
                    <a:pt x="172854" y="24205"/>
                    <a:pt x="212232" y="52663"/>
                    <a:pt x="228150" y="92694"/>
                  </a:cubicBezTo>
                  <a:lnTo>
                    <a:pt x="253975" y="92694"/>
                  </a:lnTo>
                  <a:cubicBezTo>
                    <a:pt x="236993" y="38967"/>
                    <a:pt x="186531" y="0"/>
                    <a:pt x="126867" y="0"/>
                  </a:cubicBezTo>
                  <a:lnTo>
                    <a:pt x="127108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: фигура 115">
              <a:extLst>
                <a:ext uri="{FF2B5EF4-FFF2-40B4-BE49-F238E27FC236}">
                  <a16:creationId xmlns:a16="http://schemas.microsoft.com/office/drawing/2014/main" id="{9D5BAC45-55EC-4FB4-B36A-C778B29B394D}"/>
                </a:ext>
              </a:extLst>
            </p:cNvPr>
            <p:cNvSpPr/>
            <p:nvPr/>
          </p:nvSpPr>
          <p:spPr>
            <a:xfrm>
              <a:off x="11747751" y="3488827"/>
              <a:ext cx="254209" cy="92583"/>
            </a:xfrm>
            <a:custGeom>
              <a:avLst/>
              <a:gdLst>
                <a:gd name="connsiteX0" fmla="*/ 127108 w 254209"/>
                <a:gd name="connsiteY0" fmla="*/ 68371 h 92583"/>
                <a:gd name="connsiteX1" fmla="*/ 25943 w 254209"/>
                <a:gd name="connsiteY1" fmla="*/ 0 h 92583"/>
                <a:gd name="connsiteX2" fmla="*/ 0 w 254209"/>
                <a:gd name="connsiteY2" fmla="*/ 0 h 92583"/>
                <a:gd name="connsiteX3" fmla="*/ 127108 w 254209"/>
                <a:gd name="connsiteY3" fmla="*/ 92583 h 92583"/>
                <a:gd name="connsiteX4" fmla="*/ 254210 w 254209"/>
                <a:gd name="connsiteY4" fmla="*/ 0 h 92583"/>
                <a:gd name="connsiteX5" fmla="*/ 228267 w 254209"/>
                <a:gd name="connsiteY5" fmla="*/ 0 h 92583"/>
                <a:gd name="connsiteX6" fmla="*/ 127108 w 254209"/>
                <a:gd name="connsiteY6" fmla="*/ 68371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9" h="92583">
                  <a:moveTo>
                    <a:pt x="127108" y="68371"/>
                  </a:moveTo>
                  <a:cubicBezTo>
                    <a:pt x="81238" y="68371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0"/>
                    <a:pt x="67444" y="92583"/>
                    <a:pt x="127108" y="92583"/>
                  </a:cubicBezTo>
                  <a:cubicBezTo>
                    <a:pt x="186766" y="92583"/>
                    <a:pt x="237228" y="53610"/>
                    <a:pt x="254210" y="0"/>
                  </a:cubicBezTo>
                  <a:lnTo>
                    <a:pt x="228267" y="0"/>
                  </a:lnTo>
                  <a:cubicBezTo>
                    <a:pt x="212350" y="40031"/>
                    <a:pt x="172972" y="68371"/>
                    <a:pt x="127108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: фигура 116">
              <a:extLst>
                <a:ext uri="{FF2B5EF4-FFF2-40B4-BE49-F238E27FC236}">
                  <a16:creationId xmlns:a16="http://schemas.microsoft.com/office/drawing/2014/main" id="{62F571ED-4155-432E-ACFE-042A627E14CA}"/>
                </a:ext>
              </a:extLst>
            </p:cNvPr>
            <p:cNvSpPr/>
            <p:nvPr/>
          </p:nvSpPr>
          <p:spPr>
            <a:xfrm>
              <a:off x="11238509" y="3321982"/>
              <a:ext cx="254438" cy="87736"/>
            </a:xfrm>
            <a:custGeom>
              <a:avLst/>
              <a:gdLst>
                <a:gd name="connsiteX0" fmla="*/ 230266 w 254438"/>
                <a:gd name="connsiteY0" fmla="*/ 63414 h 87736"/>
                <a:gd name="connsiteX1" fmla="*/ 24284 w 254438"/>
                <a:gd name="connsiteY1" fmla="*/ 63414 h 87736"/>
                <a:gd name="connsiteX2" fmla="*/ 24284 w 254438"/>
                <a:gd name="connsiteY2" fmla="*/ 0 h 87736"/>
                <a:gd name="connsiteX3" fmla="*/ 0 w 254438"/>
                <a:gd name="connsiteY3" fmla="*/ 0 h 87736"/>
                <a:gd name="connsiteX4" fmla="*/ 0 w 254438"/>
                <a:gd name="connsiteY4" fmla="*/ 87737 h 87736"/>
                <a:gd name="connsiteX5" fmla="*/ 254438 w 254438"/>
                <a:gd name="connsiteY5" fmla="*/ 87737 h 87736"/>
                <a:gd name="connsiteX6" fmla="*/ 254438 w 254438"/>
                <a:gd name="connsiteY6" fmla="*/ 0 h 87736"/>
                <a:gd name="connsiteX7" fmla="*/ 230266 w 254438"/>
                <a:gd name="connsiteY7" fmla="*/ 0 h 87736"/>
                <a:gd name="connsiteX8" fmla="*/ 230266 w 254438"/>
                <a:gd name="connsiteY8" fmla="*/ 63414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438" h="87736">
                  <a:moveTo>
                    <a:pt x="230266" y="63414"/>
                  </a:moveTo>
                  <a:lnTo>
                    <a:pt x="24284" y="63414"/>
                  </a:lnTo>
                  <a:lnTo>
                    <a:pt x="24284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438" y="87737"/>
                  </a:lnTo>
                  <a:lnTo>
                    <a:pt x="254438" y="0"/>
                  </a:lnTo>
                  <a:lnTo>
                    <a:pt x="230266" y="0"/>
                  </a:lnTo>
                  <a:lnTo>
                    <a:pt x="230266" y="6341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: фигура 117">
              <a:extLst>
                <a:ext uri="{FF2B5EF4-FFF2-40B4-BE49-F238E27FC236}">
                  <a16:creationId xmlns:a16="http://schemas.microsoft.com/office/drawing/2014/main" id="{B49C7B89-6A2C-45D1-864E-2AC1C0174C0F}"/>
                </a:ext>
              </a:extLst>
            </p:cNvPr>
            <p:cNvSpPr/>
            <p:nvPr/>
          </p:nvSpPr>
          <p:spPr>
            <a:xfrm>
              <a:off x="11238509" y="3488958"/>
              <a:ext cx="254438" cy="87736"/>
            </a:xfrm>
            <a:custGeom>
              <a:avLst/>
              <a:gdLst>
                <a:gd name="connsiteX0" fmla="*/ 0 w 254438"/>
                <a:gd name="connsiteY0" fmla="*/ 87737 h 87736"/>
                <a:gd name="connsiteX1" fmla="*/ 24284 w 254438"/>
                <a:gd name="connsiteY1" fmla="*/ 87737 h 87736"/>
                <a:gd name="connsiteX2" fmla="*/ 24284 w 254438"/>
                <a:gd name="connsiteY2" fmla="*/ 24323 h 87736"/>
                <a:gd name="connsiteX3" fmla="*/ 230266 w 254438"/>
                <a:gd name="connsiteY3" fmla="*/ 24323 h 87736"/>
                <a:gd name="connsiteX4" fmla="*/ 230266 w 254438"/>
                <a:gd name="connsiteY4" fmla="*/ 87737 h 87736"/>
                <a:gd name="connsiteX5" fmla="*/ 254438 w 254438"/>
                <a:gd name="connsiteY5" fmla="*/ 87737 h 87736"/>
                <a:gd name="connsiteX6" fmla="*/ 254438 w 254438"/>
                <a:gd name="connsiteY6" fmla="*/ 0 h 87736"/>
                <a:gd name="connsiteX7" fmla="*/ 0 w 254438"/>
                <a:gd name="connsiteY7" fmla="*/ 0 h 87736"/>
                <a:gd name="connsiteX8" fmla="*/ 0 w 254438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438" h="87736">
                  <a:moveTo>
                    <a:pt x="0" y="87737"/>
                  </a:moveTo>
                  <a:lnTo>
                    <a:pt x="24284" y="87737"/>
                  </a:lnTo>
                  <a:lnTo>
                    <a:pt x="24284" y="24323"/>
                  </a:lnTo>
                  <a:lnTo>
                    <a:pt x="230266" y="24323"/>
                  </a:lnTo>
                  <a:lnTo>
                    <a:pt x="230266" y="87737"/>
                  </a:lnTo>
                  <a:lnTo>
                    <a:pt x="254438" y="87737"/>
                  </a:lnTo>
                  <a:lnTo>
                    <a:pt x="254438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: фигура 118">
              <a:extLst>
                <a:ext uri="{FF2B5EF4-FFF2-40B4-BE49-F238E27FC236}">
                  <a16:creationId xmlns:a16="http://schemas.microsoft.com/office/drawing/2014/main" id="{DCD6DA62-6E8A-416F-B705-E19CFB6FC152}"/>
                </a:ext>
              </a:extLst>
            </p:cNvPr>
            <p:cNvSpPr/>
            <p:nvPr/>
          </p:nvSpPr>
          <p:spPr>
            <a:xfrm>
              <a:off x="8181818" y="3824902"/>
              <a:ext cx="254086" cy="92582"/>
            </a:xfrm>
            <a:custGeom>
              <a:avLst/>
              <a:gdLst>
                <a:gd name="connsiteX0" fmla="*/ 127928 w 254086"/>
                <a:gd name="connsiteY0" fmla="*/ 24212 h 92582"/>
                <a:gd name="connsiteX1" fmla="*/ 229680 w 254086"/>
                <a:gd name="connsiteY1" fmla="*/ 92459 h 92582"/>
                <a:gd name="connsiteX2" fmla="*/ 254087 w 254086"/>
                <a:gd name="connsiteY2" fmla="*/ 92459 h 92582"/>
                <a:gd name="connsiteX3" fmla="*/ 254087 w 254086"/>
                <a:gd name="connsiteY3" fmla="*/ 4840 h 92582"/>
                <a:gd name="connsiteX4" fmla="*/ 229916 w 254086"/>
                <a:gd name="connsiteY4" fmla="*/ 4840 h 92582"/>
                <a:gd name="connsiteX5" fmla="*/ 229916 w 254086"/>
                <a:gd name="connsiteY5" fmla="*/ 46530 h 92582"/>
                <a:gd name="connsiteX6" fmla="*/ 127928 w 254086"/>
                <a:gd name="connsiteY6" fmla="*/ 0 h 92582"/>
                <a:gd name="connsiteX7" fmla="*/ 0 w 254086"/>
                <a:gd name="connsiteY7" fmla="*/ 92583 h 92582"/>
                <a:gd name="connsiteX8" fmla="*/ 26057 w 254086"/>
                <a:gd name="connsiteY8" fmla="*/ 92583 h 92582"/>
                <a:gd name="connsiteX9" fmla="*/ 127810 w 254086"/>
                <a:gd name="connsiteY9" fmla="*/ 24212 h 92582"/>
                <a:gd name="connsiteX10" fmla="*/ 127928 w 254086"/>
                <a:gd name="connsiteY10" fmla="*/ 24212 h 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6" h="92582">
                  <a:moveTo>
                    <a:pt x="127928" y="24212"/>
                  </a:moveTo>
                  <a:cubicBezTo>
                    <a:pt x="174147" y="24212"/>
                    <a:pt x="213645" y="52552"/>
                    <a:pt x="229680" y="92459"/>
                  </a:cubicBezTo>
                  <a:lnTo>
                    <a:pt x="254087" y="92459"/>
                  </a:lnTo>
                  <a:lnTo>
                    <a:pt x="254087" y="4840"/>
                  </a:lnTo>
                  <a:lnTo>
                    <a:pt x="229916" y="4840"/>
                  </a:lnTo>
                  <a:lnTo>
                    <a:pt x="229916" y="46530"/>
                  </a:lnTo>
                  <a:cubicBezTo>
                    <a:pt x="205274" y="18066"/>
                    <a:pt x="168723" y="0"/>
                    <a:pt x="127928" y="0"/>
                  </a:cubicBezTo>
                  <a:cubicBezTo>
                    <a:pt x="68031" y="0"/>
                    <a:pt x="17214" y="38967"/>
                    <a:pt x="0" y="92583"/>
                  </a:cubicBezTo>
                  <a:lnTo>
                    <a:pt x="26057" y="92583"/>
                  </a:lnTo>
                  <a:cubicBezTo>
                    <a:pt x="42092" y="52552"/>
                    <a:pt x="81708" y="24212"/>
                    <a:pt x="127810" y="24212"/>
                  </a:cubicBezTo>
                  <a:lnTo>
                    <a:pt x="127928" y="24212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3287C96A-194A-45FB-B421-BF88D7EA43D9}"/>
                </a:ext>
              </a:extLst>
            </p:cNvPr>
            <p:cNvSpPr/>
            <p:nvPr/>
          </p:nvSpPr>
          <p:spPr>
            <a:xfrm>
              <a:off x="8181933" y="3996241"/>
              <a:ext cx="254086" cy="92576"/>
            </a:xfrm>
            <a:custGeom>
              <a:avLst/>
              <a:gdLst>
                <a:gd name="connsiteX0" fmla="*/ 229798 w 254086"/>
                <a:gd name="connsiteY0" fmla="*/ 118 h 92576"/>
                <a:gd name="connsiteX1" fmla="*/ 229562 w 254086"/>
                <a:gd name="connsiteY1" fmla="*/ 118 h 92576"/>
                <a:gd name="connsiteX2" fmla="*/ 127810 w 254086"/>
                <a:gd name="connsiteY2" fmla="*/ 68371 h 92576"/>
                <a:gd name="connsiteX3" fmla="*/ 26056 w 254086"/>
                <a:gd name="connsiteY3" fmla="*/ 0 h 92576"/>
                <a:gd name="connsiteX4" fmla="*/ 0 w 254086"/>
                <a:gd name="connsiteY4" fmla="*/ 0 h 92576"/>
                <a:gd name="connsiteX5" fmla="*/ 127927 w 254086"/>
                <a:gd name="connsiteY5" fmla="*/ 92576 h 92576"/>
                <a:gd name="connsiteX6" fmla="*/ 229916 w 254086"/>
                <a:gd name="connsiteY6" fmla="*/ 46053 h 92576"/>
                <a:gd name="connsiteX7" fmla="*/ 229916 w 254086"/>
                <a:gd name="connsiteY7" fmla="*/ 87737 h 92576"/>
                <a:gd name="connsiteX8" fmla="*/ 254086 w 254086"/>
                <a:gd name="connsiteY8" fmla="*/ 87737 h 92576"/>
                <a:gd name="connsiteX9" fmla="*/ 254086 w 254086"/>
                <a:gd name="connsiteY9" fmla="*/ 118 h 92576"/>
                <a:gd name="connsiteX10" fmla="*/ 229916 w 254086"/>
                <a:gd name="connsiteY10" fmla="*/ 118 h 92576"/>
                <a:gd name="connsiteX11" fmla="*/ 229798 w 254086"/>
                <a:gd name="connsiteY11" fmla="*/ 118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6" h="92576">
                  <a:moveTo>
                    <a:pt x="229798" y="118"/>
                  </a:moveTo>
                  <a:lnTo>
                    <a:pt x="229562" y="118"/>
                  </a:lnTo>
                  <a:cubicBezTo>
                    <a:pt x="213527" y="40149"/>
                    <a:pt x="173910" y="68371"/>
                    <a:pt x="127810" y="68371"/>
                  </a:cubicBezTo>
                  <a:cubicBezTo>
                    <a:pt x="81708" y="68371"/>
                    <a:pt x="42092" y="40031"/>
                    <a:pt x="26056" y="0"/>
                  </a:cubicBezTo>
                  <a:lnTo>
                    <a:pt x="0" y="0"/>
                  </a:lnTo>
                  <a:cubicBezTo>
                    <a:pt x="17096" y="53610"/>
                    <a:pt x="67913" y="92576"/>
                    <a:pt x="127927" y="92576"/>
                  </a:cubicBezTo>
                  <a:cubicBezTo>
                    <a:pt x="168841" y="92576"/>
                    <a:pt x="205391" y="74510"/>
                    <a:pt x="229916" y="46053"/>
                  </a:cubicBezTo>
                  <a:lnTo>
                    <a:pt x="229916" y="87737"/>
                  </a:lnTo>
                  <a:lnTo>
                    <a:pt x="254086" y="87737"/>
                  </a:lnTo>
                  <a:lnTo>
                    <a:pt x="254086" y="118"/>
                  </a:lnTo>
                  <a:lnTo>
                    <a:pt x="229916" y="118"/>
                  </a:lnTo>
                  <a:lnTo>
                    <a:pt x="229798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87B92C00-612B-4CEC-8BD5-F38A0F41687C}"/>
                </a:ext>
              </a:extLst>
            </p:cNvPr>
            <p:cNvSpPr/>
            <p:nvPr/>
          </p:nvSpPr>
          <p:spPr>
            <a:xfrm>
              <a:off x="9824821" y="3917119"/>
              <a:ext cx="24172" cy="167093"/>
            </a:xfrm>
            <a:custGeom>
              <a:avLst/>
              <a:gdLst>
                <a:gd name="connsiteX0" fmla="*/ 24173 w 24172"/>
                <a:gd name="connsiteY0" fmla="*/ 0 h 167093"/>
                <a:gd name="connsiteX1" fmla="*/ 0 w 24172"/>
                <a:gd name="connsiteY1" fmla="*/ 0 h 167093"/>
                <a:gd name="connsiteX2" fmla="*/ 0 w 24172"/>
                <a:gd name="connsiteY2" fmla="*/ 167094 h 167093"/>
                <a:gd name="connsiteX3" fmla="*/ 24173 w 24172"/>
                <a:gd name="connsiteY3" fmla="*/ 167094 h 167093"/>
                <a:gd name="connsiteX4" fmla="*/ 24173 w 24172"/>
                <a:gd name="connsiteY4" fmla="*/ 0 h 16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93">
                  <a:moveTo>
                    <a:pt x="24173" y="0"/>
                  </a:moveTo>
                  <a:lnTo>
                    <a:pt x="0" y="0"/>
                  </a:lnTo>
                  <a:lnTo>
                    <a:pt x="0" y="167094"/>
                  </a:lnTo>
                  <a:lnTo>
                    <a:pt x="24173" y="167094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: фигура 121">
              <a:extLst>
                <a:ext uri="{FF2B5EF4-FFF2-40B4-BE49-F238E27FC236}">
                  <a16:creationId xmlns:a16="http://schemas.microsoft.com/office/drawing/2014/main" id="{0EC81A22-FD8D-44AE-9FC5-042B071733F5}"/>
                </a:ext>
              </a:extLst>
            </p:cNvPr>
            <p:cNvSpPr/>
            <p:nvPr/>
          </p:nvSpPr>
          <p:spPr>
            <a:xfrm>
              <a:off x="9709750" y="3829507"/>
              <a:ext cx="254320" cy="24211"/>
            </a:xfrm>
            <a:custGeom>
              <a:avLst/>
              <a:gdLst>
                <a:gd name="connsiteX0" fmla="*/ 254321 w 254320"/>
                <a:gd name="connsiteY0" fmla="*/ 0 h 24211"/>
                <a:gd name="connsiteX1" fmla="*/ 0 w 254320"/>
                <a:gd name="connsiteY1" fmla="*/ 0 h 24211"/>
                <a:gd name="connsiteX2" fmla="*/ 0 w 254320"/>
                <a:gd name="connsiteY2" fmla="*/ 24212 h 24211"/>
                <a:gd name="connsiteX3" fmla="*/ 254321 w 254320"/>
                <a:gd name="connsiteY3" fmla="*/ 24212 h 24211"/>
                <a:gd name="connsiteX4" fmla="*/ 254321 w 254320"/>
                <a:gd name="connsiteY4" fmla="*/ 0 h 24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0" h="24211">
                  <a:moveTo>
                    <a:pt x="254321" y="0"/>
                  </a:moveTo>
                  <a:lnTo>
                    <a:pt x="0" y="0"/>
                  </a:lnTo>
                  <a:lnTo>
                    <a:pt x="0" y="24212"/>
                  </a:lnTo>
                  <a:lnTo>
                    <a:pt x="254321" y="24212"/>
                  </a:lnTo>
                  <a:lnTo>
                    <a:pt x="254321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C49A7EF0-7F65-4B57-BE7A-995DC1D09062}"/>
                </a:ext>
              </a:extLst>
            </p:cNvPr>
            <p:cNvSpPr/>
            <p:nvPr/>
          </p:nvSpPr>
          <p:spPr>
            <a:xfrm>
              <a:off x="9200534" y="3824778"/>
              <a:ext cx="253968" cy="92694"/>
            </a:xfrm>
            <a:custGeom>
              <a:avLst/>
              <a:gdLst>
                <a:gd name="connsiteX0" fmla="*/ 127102 w 253968"/>
                <a:gd name="connsiteY0" fmla="*/ 0 h 92694"/>
                <a:gd name="connsiteX1" fmla="*/ 0 w 253968"/>
                <a:gd name="connsiteY1" fmla="*/ 92694 h 92694"/>
                <a:gd name="connsiteX2" fmla="*/ 25825 w 253968"/>
                <a:gd name="connsiteY2" fmla="*/ 92694 h 92694"/>
                <a:gd name="connsiteX3" fmla="*/ 126984 w 253968"/>
                <a:gd name="connsiteY3" fmla="*/ 24205 h 92694"/>
                <a:gd name="connsiteX4" fmla="*/ 228149 w 253968"/>
                <a:gd name="connsiteY4" fmla="*/ 92694 h 92694"/>
                <a:gd name="connsiteX5" fmla="*/ 253968 w 253968"/>
                <a:gd name="connsiteY5" fmla="*/ 92694 h 92694"/>
                <a:gd name="connsiteX6" fmla="*/ 126866 w 253968"/>
                <a:gd name="connsiteY6" fmla="*/ 0 h 92694"/>
                <a:gd name="connsiteX7" fmla="*/ 127102 w 253968"/>
                <a:gd name="connsiteY7" fmla="*/ 0 h 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4">
                  <a:moveTo>
                    <a:pt x="127102" y="0"/>
                  </a:moveTo>
                  <a:cubicBezTo>
                    <a:pt x="67561" y="0"/>
                    <a:pt x="16864" y="39084"/>
                    <a:pt x="0" y="92694"/>
                  </a:cubicBezTo>
                  <a:lnTo>
                    <a:pt x="25825" y="92694"/>
                  </a:lnTo>
                  <a:cubicBezTo>
                    <a:pt x="41742" y="52663"/>
                    <a:pt x="81120" y="24205"/>
                    <a:pt x="126984" y="24205"/>
                  </a:cubicBezTo>
                  <a:cubicBezTo>
                    <a:pt x="172854" y="24205"/>
                    <a:pt x="212232" y="52663"/>
                    <a:pt x="228149" y="92694"/>
                  </a:cubicBezTo>
                  <a:lnTo>
                    <a:pt x="253968" y="92694"/>
                  </a:lnTo>
                  <a:cubicBezTo>
                    <a:pt x="236993" y="38967"/>
                    <a:pt x="186531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E7285CBF-D233-4367-97DB-C4013A7522B2}"/>
                </a:ext>
              </a:extLst>
            </p:cNvPr>
            <p:cNvSpPr/>
            <p:nvPr/>
          </p:nvSpPr>
          <p:spPr>
            <a:xfrm>
              <a:off x="9200540" y="3996352"/>
              <a:ext cx="254203" cy="92582"/>
            </a:xfrm>
            <a:custGeom>
              <a:avLst/>
              <a:gdLst>
                <a:gd name="connsiteX0" fmla="*/ 127102 w 254203"/>
                <a:gd name="connsiteY0" fmla="*/ 68371 h 92582"/>
                <a:gd name="connsiteX1" fmla="*/ 25943 w 254203"/>
                <a:gd name="connsiteY1" fmla="*/ 0 h 92582"/>
                <a:gd name="connsiteX2" fmla="*/ 0 w 254203"/>
                <a:gd name="connsiteY2" fmla="*/ 0 h 92582"/>
                <a:gd name="connsiteX3" fmla="*/ 127102 w 254203"/>
                <a:gd name="connsiteY3" fmla="*/ 92583 h 92582"/>
                <a:gd name="connsiteX4" fmla="*/ 254203 w 254203"/>
                <a:gd name="connsiteY4" fmla="*/ 0 h 92582"/>
                <a:gd name="connsiteX5" fmla="*/ 228267 w 254203"/>
                <a:gd name="connsiteY5" fmla="*/ 0 h 92582"/>
                <a:gd name="connsiteX6" fmla="*/ 127102 w 254203"/>
                <a:gd name="connsiteY6" fmla="*/ 68371 h 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82">
                  <a:moveTo>
                    <a:pt x="127102" y="68371"/>
                  </a:moveTo>
                  <a:cubicBezTo>
                    <a:pt x="81238" y="68371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0"/>
                    <a:pt x="67443" y="92583"/>
                    <a:pt x="127102" y="92583"/>
                  </a:cubicBezTo>
                  <a:cubicBezTo>
                    <a:pt x="186766" y="92583"/>
                    <a:pt x="237228" y="53610"/>
                    <a:pt x="254203" y="0"/>
                  </a:cubicBezTo>
                  <a:lnTo>
                    <a:pt x="228267" y="0"/>
                  </a:lnTo>
                  <a:cubicBezTo>
                    <a:pt x="212350" y="40031"/>
                    <a:pt x="172972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: фигура 124">
              <a:extLst>
                <a:ext uri="{FF2B5EF4-FFF2-40B4-BE49-F238E27FC236}">
                  <a16:creationId xmlns:a16="http://schemas.microsoft.com/office/drawing/2014/main" id="{DA92E472-9A12-40E3-B809-1C2CA91F99EC}"/>
                </a:ext>
              </a:extLst>
            </p:cNvPr>
            <p:cNvSpPr/>
            <p:nvPr/>
          </p:nvSpPr>
          <p:spPr>
            <a:xfrm>
              <a:off x="8690919" y="3829507"/>
              <a:ext cx="254327" cy="87736"/>
            </a:xfrm>
            <a:custGeom>
              <a:avLst/>
              <a:gdLst>
                <a:gd name="connsiteX0" fmla="*/ 230154 w 254327"/>
                <a:gd name="connsiteY0" fmla="*/ 63414 h 87736"/>
                <a:gd name="connsiteX1" fmla="*/ 24173 w 254327"/>
                <a:gd name="connsiteY1" fmla="*/ 63414 h 87736"/>
                <a:gd name="connsiteX2" fmla="*/ 24173 w 254327"/>
                <a:gd name="connsiteY2" fmla="*/ 0 h 87736"/>
                <a:gd name="connsiteX3" fmla="*/ 0 w 254327"/>
                <a:gd name="connsiteY3" fmla="*/ 0 h 87736"/>
                <a:gd name="connsiteX4" fmla="*/ 0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230154 w 254327"/>
                <a:gd name="connsiteY7" fmla="*/ 0 h 87736"/>
                <a:gd name="connsiteX8" fmla="*/ 230154 w 254327"/>
                <a:gd name="connsiteY8" fmla="*/ 63414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230154" y="63414"/>
                  </a:moveTo>
                  <a:lnTo>
                    <a:pt x="24173" y="63414"/>
                  </a:lnTo>
                  <a:lnTo>
                    <a:pt x="24173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230154" y="0"/>
                  </a:lnTo>
                  <a:lnTo>
                    <a:pt x="230154" y="6341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: фигура 125">
              <a:extLst>
                <a:ext uri="{FF2B5EF4-FFF2-40B4-BE49-F238E27FC236}">
                  <a16:creationId xmlns:a16="http://schemas.microsoft.com/office/drawing/2014/main" id="{0BF02991-409F-4D33-992E-C3B682810D5F}"/>
                </a:ext>
              </a:extLst>
            </p:cNvPr>
            <p:cNvSpPr/>
            <p:nvPr/>
          </p:nvSpPr>
          <p:spPr>
            <a:xfrm>
              <a:off x="8690919" y="3996483"/>
              <a:ext cx="254320" cy="87736"/>
            </a:xfrm>
            <a:custGeom>
              <a:avLst/>
              <a:gdLst>
                <a:gd name="connsiteX0" fmla="*/ 0 w 254320"/>
                <a:gd name="connsiteY0" fmla="*/ 87737 h 87736"/>
                <a:gd name="connsiteX1" fmla="*/ 24173 w 254320"/>
                <a:gd name="connsiteY1" fmla="*/ 87737 h 87736"/>
                <a:gd name="connsiteX2" fmla="*/ 24173 w 254320"/>
                <a:gd name="connsiteY2" fmla="*/ 24323 h 87736"/>
                <a:gd name="connsiteX3" fmla="*/ 230148 w 254320"/>
                <a:gd name="connsiteY3" fmla="*/ 24323 h 87736"/>
                <a:gd name="connsiteX4" fmla="*/ 230148 w 254320"/>
                <a:gd name="connsiteY4" fmla="*/ 87737 h 87736"/>
                <a:gd name="connsiteX5" fmla="*/ 254321 w 254320"/>
                <a:gd name="connsiteY5" fmla="*/ 87737 h 87736"/>
                <a:gd name="connsiteX6" fmla="*/ 254321 w 254320"/>
                <a:gd name="connsiteY6" fmla="*/ 0 h 87736"/>
                <a:gd name="connsiteX7" fmla="*/ 0 w 254320"/>
                <a:gd name="connsiteY7" fmla="*/ 0 h 87736"/>
                <a:gd name="connsiteX8" fmla="*/ 0 w 254320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0" h="87736">
                  <a:moveTo>
                    <a:pt x="0" y="87737"/>
                  </a:moveTo>
                  <a:lnTo>
                    <a:pt x="24173" y="87737"/>
                  </a:lnTo>
                  <a:lnTo>
                    <a:pt x="24173" y="24323"/>
                  </a:lnTo>
                  <a:lnTo>
                    <a:pt x="230148" y="24323"/>
                  </a:lnTo>
                  <a:lnTo>
                    <a:pt x="230148" y="87737"/>
                  </a:lnTo>
                  <a:lnTo>
                    <a:pt x="254321" y="87737"/>
                  </a:lnTo>
                  <a:lnTo>
                    <a:pt x="254321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: фигура 126">
              <a:extLst>
                <a:ext uri="{FF2B5EF4-FFF2-40B4-BE49-F238E27FC236}">
                  <a16:creationId xmlns:a16="http://schemas.microsoft.com/office/drawing/2014/main" id="{61E42ABA-7796-4350-B9FB-6DA7F00EF49E}"/>
                </a:ext>
              </a:extLst>
            </p:cNvPr>
            <p:cNvSpPr/>
            <p:nvPr/>
          </p:nvSpPr>
          <p:spPr>
            <a:xfrm>
              <a:off x="10218868" y="3824902"/>
              <a:ext cx="254092" cy="92582"/>
            </a:xfrm>
            <a:custGeom>
              <a:avLst/>
              <a:gdLst>
                <a:gd name="connsiteX0" fmla="*/ 127931 w 254092"/>
                <a:gd name="connsiteY0" fmla="*/ 24212 h 92582"/>
                <a:gd name="connsiteX1" fmla="*/ 229684 w 254092"/>
                <a:gd name="connsiteY1" fmla="*/ 92459 h 92582"/>
                <a:gd name="connsiteX2" fmla="*/ 254092 w 254092"/>
                <a:gd name="connsiteY2" fmla="*/ 92459 h 92582"/>
                <a:gd name="connsiteX3" fmla="*/ 254092 w 254092"/>
                <a:gd name="connsiteY3" fmla="*/ 4840 h 92582"/>
                <a:gd name="connsiteX4" fmla="*/ 229919 w 254092"/>
                <a:gd name="connsiteY4" fmla="*/ 4840 h 92582"/>
                <a:gd name="connsiteX5" fmla="*/ 229919 w 254092"/>
                <a:gd name="connsiteY5" fmla="*/ 46530 h 92582"/>
                <a:gd name="connsiteX6" fmla="*/ 127931 w 254092"/>
                <a:gd name="connsiteY6" fmla="*/ 0 h 92582"/>
                <a:gd name="connsiteX7" fmla="*/ 0 w 254092"/>
                <a:gd name="connsiteY7" fmla="*/ 92583 h 92582"/>
                <a:gd name="connsiteX8" fmla="*/ 26060 w 254092"/>
                <a:gd name="connsiteY8" fmla="*/ 92583 h 92582"/>
                <a:gd name="connsiteX9" fmla="*/ 127814 w 254092"/>
                <a:gd name="connsiteY9" fmla="*/ 24212 h 92582"/>
                <a:gd name="connsiteX10" fmla="*/ 127931 w 254092"/>
                <a:gd name="connsiteY10" fmla="*/ 24212 h 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92" h="92582">
                  <a:moveTo>
                    <a:pt x="127931" y="24212"/>
                  </a:moveTo>
                  <a:cubicBezTo>
                    <a:pt x="174147" y="24212"/>
                    <a:pt x="213650" y="52552"/>
                    <a:pt x="229684" y="92459"/>
                  </a:cubicBezTo>
                  <a:lnTo>
                    <a:pt x="254092" y="92459"/>
                  </a:lnTo>
                  <a:lnTo>
                    <a:pt x="254092" y="4840"/>
                  </a:lnTo>
                  <a:lnTo>
                    <a:pt x="229919" y="4840"/>
                  </a:lnTo>
                  <a:lnTo>
                    <a:pt x="229919" y="46530"/>
                  </a:lnTo>
                  <a:cubicBezTo>
                    <a:pt x="205276" y="18066"/>
                    <a:pt x="168726" y="0"/>
                    <a:pt x="127931" y="0"/>
                  </a:cubicBezTo>
                  <a:cubicBezTo>
                    <a:pt x="68031" y="0"/>
                    <a:pt x="17217" y="38967"/>
                    <a:pt x="0" y="92583"/>
                  </a:cubicBezTo>
                  <a:lnTo>
                    <a:pt x="26060" y="92583"/>
                  </a:lnTo>
                  <a:cubicBezTo>
                    <a:pt x="42095" y="52552"/>
                    <a:pt x="81708" y="24212"/>
                    <a:pt x="127814" y="24212"/>
                  </a:cubicBezTo>
                  <a:lnTo>
                    <a:pt x="127931" y="24212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: фигура 127">
              <a:extLst>
                <a:ext uri="{FF2B5EF4-FFF2-40B4-BE49-F238E27FC236}">
                  <a16:creationId xmlns:a16="http://schemas.microsoft.com/office/drawing/2014/main" id="{F8F1AAFC-A91A-4B8D-B437-453C24D9FE3D}"/>
                </a:ext>
              </a:extLst>
            </p:cNvPr>
            <p:cNvSpPr/>
            <p:nvPr/>
          </p:nvSpPr>
          <p:spPr>
            <a:xfrm>
              <a:off x="10219110" y="3996241"/>
              <a:ext cx="254092" cy="92576"/>
            </a:xfrm>
            <a:custGeom>
              <a:avLst/>
              <a:gdLst>
                <a:gd name="connsiteX0" fmla="*/ 229802 w 254092"/>
                <a:gd name="connsiteY0" fmla="*/ 118 h 92576"/>
                <a:gd name="connsiteX1" fmla="*/ 229567 w 254092"/>
                <a:gd name="connsiteY1" fmla="*/ 118 h 92576"/>
                <a:gd name="connsiteX2" fmla="*/ 127814 w 254092"/>
                <a:gd name="connsiteY2" fmla="*/ 68371 h 92576"/>
                <a:gd name="connsiteX3" fmla="*/ 26060 w 254092"/>
                <a:gd name="connsiteY3" fmla="*/ 0 h 92576"/>
                <a:gd name="connsiteX4" fmla="*/ 0 w 254092"/>
                <a:gd name="connsiteY4" fmla="*/ 0 h 92576"/>
                <a:gd name="connsiteX5" fmla="*/ 127931 w 254092"/>
                <a:gd name="connsiteY5" fmla="*/ 92576 h 92576"/>
                <a:gd name="connsiteX6" fmla="*/ 229919 w 254092"/>
                <a:gd name="connsiteY6" fmla="*/ 46053 h 92576"/>
                <a:gd name="connsiteX7" fmla="*/ 229919 w 254092"/>
                <a:gd name="connsiteY7" fmla="*/ 87737 h 92576"/>
                <a:gd name="connsiteX8" fmla="*/ 254092 w 254092"/>
                <a:gd name="connsiteY8" fmla="*/ 87737 h 92576"/>
                <a:gd name="connsiteX9" fmla="*/ 254092 w 254092"/>
                <a:gd name="connsiteY9" fmla="*/ 118 h 92576"/>
                <a:gd name="connsiteX10" fmla="*/ 229919 w 254092"/>
                <a:gd name="connsiteY10" fmla="*/ 118 h 92576"/>
                <a:gd name="connsiteX11" fmla="*/ 229802 w 254092"/>
                <a:gd name="connsiteY11" fmla="*/ 118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92" h="92576">
                  <a:moveTo>
                    <a:pt x="229802" y="118"/>
                  </a:moveTo>
                  <a:lnTo>
                    <a:pt x="229567" y="118"/>
                  </a:lnTo>
                  <a:cubicBezTo>
                    <a:pt x="213532" y="40149"/>
                    <a:pt x="173912" y="68371"/>
                    <a:pt x="127814" y="68371"/>
                  </a:cubicBezTo>
                  <a:cubicBezTo>
                    <a:pt x="81715" y="68371"/>
                    <a:pt x="42095" y="40031"/>
                    <a:pt x="26060" y="0"/>
                  </a:cubicBezTo>
                  <a:lnTo>
                    <a:pt x="0" y="0"/>
                  </a:lnTo>
                  <a:cubicBezTo>
                    <a:pt x="17099" y="53610"/>
                    <a:pt x="67914" y="92576"/>
                    <a:pt x="127931" y="92576"/>
                  </a:cubicBezTo>
                  <a:cubicBezTo>
                    <a:pt x="168844" y="92576"/>
                    <a:pt x="205394" y="74510"/>
                    <a:pt x="229919" y="46053"/>
                  </a:cubicBezTo>
                  <a:lnTo>
                    <a:pt x="229919" y="87737"/>
                  </a:lnTo>
                  <a:lnTo>
                    <a:pt x="254092" y="87737"/>
                  </a:lnTo>
                  <a:lnTo>
                    <a:pt x="254092" y="118"/>
                  </a:lnTo>
                  <a:lnTo>
                    <a:pt x="229919" y="118"/>
                  </a:lnTo>
                  <a:lnTo>
                    <a:pt x="229802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8FFDBC76-5775-4E96-82EB-12027667217F}"/>
                </a:ext>
              </a:extLst>
            </p:cNvPr>
            <p:cNvSpPr/>
            <p:nvPr/>
          </p:nvSpPr>
          <p:spPr>
            <a:xfrm>
              <a:off x="10218868" y="4339983"/>
              <a:ext cx="254327" cy="87612"/>
            </a:xfrm>
            <a:custGeom>
              <a:avLst/>
              <a:gdLst>
                <a:gd name="connsiteX0" fmla="*/ 230155 w 254327"/>
                <a:gd name="connsiteY0" fmla="*/ 63290 h 87612"/>
                <a:gd name="connsiteX1" fmla="*/ 24290 w 254327"/>
                <a:gd name="connsiteY1" fmla="*/ 63290 h 87612"/>
                <a:gd name="connsiteX2" fmla="*/ 24290 w 254327"/>
                <a:gd name="connsiteY2" fmla="*/ 0 h 87612"/>
                <a:gd name="connsiteX3" fmla="*/ 0 w 254327"/>
                <a:gd name="connsiteY3" fmla="*/ 0 h 87612"/>
                <a:gd name="connsiteX4" fmla="*/ 0 w 254327"/>
                <a:gd name="connsiteY4" fmla="*/ 87613 h 87612"/>
                <a:gd name="connsiteX5" fmla="*/ 254327 w 254327"/>
                <a:gd name="connsiteY5" fmla="*/ 87613 h 87612"/>
                <a:gd name="connsiteX6" fmla="*/ 254327 w 254327"/>
                <a:gd name="connsiteY6" fmla="*/ 0 h 87612"/>
                <a:gd name="connsiteX7" fmla="*/ 230155 w 254327"/>
                <a:gd name="connsiteY7" fmla="*/ 0 h 87612"/>
                <a:gd name="connsiteX8" fmla="*/ 230155 w 254327"/>
                <a:gd name="connsiteY8" fmla="*/ 63290 h 8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612">
                  <a:moveTo>
                    <a:pt x="230155" y="63290"/>
                  </a:moveTo>
                  <a:lnTo>
                    <a:pt x="24290" y="63290"/>
                  </a:lnTo>
                  <a:lnTo>
                    <a:pt x="24290" y="0"/>
                  </a:lnTo>
                  <a:lnTo>
                    <a:pt x="0" y="0"/>
                  </a:lnTo>
                  <a:lnTo>
                    <a:pt x="0" y="87613"/>
                  </a:lnTo>
                  <a:lnTo>
                    <a:pt x="254327" y="87613"/>
                  </a:lnTo>
                  <a:lnTo>
                    <a:pt x="254327" y="0"/>
                  </a:lnTo>
                  <a:lnTo>
                    <a:pt x="230155" y="0"/>
                  </a:lnTo>
                  <a:lnTo>
                    <a:pt x="230155" y="6329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76D33B17-86ED-4B2D-874B-8805E9333C7D}"/>
                </a:ext>
              </a:extLst>
            </p:cNvPr>
            <p:cNvSpPr/>
            <p:nvPr/>
          </p:nvSpPr>
          <p:spPr>
            <a:xfrm>
              <a:off x="10218868" y="4506953"/>
              <a:ext cx="254327" cy="87736"/>
            </a:xfrm>
            <a:custGeom>
              <a:avLst/>
              <a:gdLst>
                <a:gd name="connsiteX0" fmla="*/ 0 w 254327"/>
                <a:gd name="connsiteY0" fmla="*/ 87737 h 87736"/>
                <a:gd name="connsiteX1" fmla="*/ 24290 w 254327"/>
                <a:gd name="connsiteY1" fmla="*/ 87737 h 87736"/>
                <a:gd name="connsiteX2" fmla="*/ 24290 w 254327"/>
                <a:gd name="connsiteY2" fmla="*/ 24323 h 87736"/>
                <a:gd name="connsiteX3" fmla="*/ 230155 w 254327"/>
                <a:gd name="connsiteY3" fmla="*/ 24323 h 87736"/>
                <a:gd name="connsiteX4" fmla="*/ 230155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0 w 254327"/>
                <a:gd name="connsiteY7" fmla="*/ 0 h 87736"/>
                <a:gd name="connsiteX8" fmla="*/ 0 w 254327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0" y="87737"/>
                  </a:moveTo>
                  <a:lnTo>
                    <a:pt x="24290" y="87737"/>
                  </a:lnTo>
                  <a:lnTo>
                    <a:pt x="24290" y="24323"/>
                  </a:lnTo>
                  <a:lnTo>
                    <a:pt x="230155" y="24323"/>
                  </a:lnTo>
                  <a:lnTo>
                    <a:pt x="230155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: фигура 130">
              <a:extLst>
                <a:ext uri="{FF2B5EF4-FFF2-40B4-BE49-F238E27FC236}">
                  <a16:creationId xmlns:a16="http://schemas.microsoft.com/office/drawing/2014/main" id="{DCC28F94-C345-4B7A-9836-DA761F6867C4}"/>
                </a:ext>
              </a:extLst>
            </p:cNvPr>
            <p:cNvSpPr/>
            <p:nvPr/>
          </p:nvSpPr>
          <p:spPr>
            <a:xfrm>
              <a:off x="9315474" y="4427596"/>
              <a:ext cx="24172" cy="167087"/>
            </a:xfrm>
            <a:custGeom>
              <a:avLst/>
              <a:gdLst>
                <a:gd name="connsiteX0" fmla="*/ 24173 w 24172"/>
                <a:gd name="connsiteY0" fmla="*/ 0 h 167087"/>
                <a:gd name="connsiteX1" fmla="*/ 0 w 24172"/>
                <a:gd name="connsiteY1" fmla="*/ 0 h 167087"/>
                <a:gd name="connsiteX2" fmla="*/ 0 w 24172"/>
                <a:gd name="connsiteY2" fmla="*/ 167087 h 167087"/>
                <a:gd name="connsiteX3" fmla="*/ 24173 w 24172"/>
                <a:gd name="connsiteY3" fmla="*/ 167087 h 167087"/>
                <a:gd name="connsiteX4" fmla="*/ 24173 w 24172"/>
                <a:gd name="connsiteY4" fmla="*/ 0 h 1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87">
                  <a:moveTo>
                    <a:pt x="24173" y="0"/>
                  </a:moveTo>
                  <a:lnTo>
                    <a:pt x="0" y="0"/>
                  </a:lnTo>
                  <a:lnTo>
                    <a:pt x="0" y="167087"/>
                  </a:lnTo>
                  <a:lnTo>
                    <a:pt x="24173" y="167087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948D0339-BD59-40BE-BB70-04EFB0FEBFDE}"/>
                </a:ext>
              </a:extLst>
            </p:cNvPr>
            <p:cNvSpPr/>
            <p:nvPr/>
          </p:nvSpPr>
          <p:spPr>
            <a:xfrm>
              <a:off x="9200403" y="4339983"/>
              <a:ext cx="254320" cy="24205"/>
            </a:xfrm>
            <a:custGeom>
              <a:avLst/>
              <a:gdLst>
                <a:gd name="connsiteX0" fmla="*/ 254321 w 254320"/>
                <a:gd name="connsiteY0" fmla="*/ 0 h 24205"/>
                <a:gd name="connsiteX1" fmla="*/ 0 w 254320"/>
                <a:gd name="connsiteY1" fmla="*/ 0 h 24205"/>
                <a:gd name="connsiteX2" fmla="*/ 0 w 254320"/>
                <a:gd name="connsiteY2" fmla="*/ 24205 h 24205"/>
                <a:gd name="connsiteX3" fmla="*/ 254321 w 254320"/>
                <a:gd name="connsiteY3" fmla="*/ 24205 h 24205"/>
                <a:gd name="connsiteX4" fmla="*/ 254321 w 254320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0" h="24205">
                  <a:moveTo>
                    <a:pt x="254321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1" y="24205"/>
                  </a:lnTo>
                  <a:lnTo>
                    <a:pt x="254321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9AE534C5-4512-4782-B467-649107CE23B4}"/>
                </a:ext>
              </a:extLst>
            </p:cNvPr>
            <p:cNvSpPr/>
            <p:nvPr/>
          </p:nvSpPr>
          <p:spPr>
            <a:xfrm>
              <a:off x="8690919" y="4335144"/>
              <a:ext cx="253968" cy="92700"/>
            </a:xfrm>
            <a:custGeom>
              <a:avLst/>
              <a:gdLst>
                <a:gd name="connsiteX0" fmla="*/ 127102 w 253968"/>
                <a:gd name="connsiteY0" fmla="*/ 0 h 92700"/>
                <a:gd name="connsiteX1" fmla="*/ 0 w 253968"/>
                <a:gd name="connsiteY1" fmla="*/ 92701 h 92700"/>
                <a:gd name="connsiteX2" fmla="*/ 25825 w 253968"/>
                <a:gd name="connsiteY2" fmla="*/ 92701 h 92700"/>
                <a:gd name="connsiteX3" fmla="*/ 126984 w 253968"/>
                <a:gd name="connsiteY3" fmla="*/ 24212 h 92700"/>
                <a:gd name="connsiteX4" fmla="*/ 228149 w 253968"/>
                <a:gd name="connsiteY4" fmla="*/ 92701 h 92700"/>
                <a:gd name="connsiteX5" fmla="*/ 253968 w 253968"/>
                <a:gd name="connsiteY5" fmla="*/ 92701 h 92700"/>
                <a:gd name="connsiteX6" fmla="*/ 126866 w 253968"/>
                <a:gd name="connsiteY6" fmla="*/ 0 h 92700"/>
                <a:gd name="connsiteX7" fmla="*/ 127102 w 253968"/>
                <a:gd name="connsiteY7" fmla="*/ 0 h 9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700">
                  <a:moveTo>
                    <a:pt x="127102" y="0"/>
                  </a:moveTo>
                  <a:cubicBezTo>
                    <a:pt x="67561" y="0"/>
                    <a:pt x="16864" y="39091"/>
                    <a:pt x="0" y="92701"/>
                  </a:cubicBezTo>
                  <a:lnTo>
                    <a:pt x="25825" y="92701"/>
                  </a:lnTo>
                  <a:cubicBezTo>
                    <a:pt x="41742" y="52669"/>
                    <a:pt x="81120" y="24212"/>
                    <a:pt x="126984" y="24212"/>
                  </a:cubicBezTo>
                  <a:cubicBezTo>
                    <a:pt x="172854" y="24212"/>
                    <a:pt x="212232" y="52669"/>
                    <a:pt x="228149" y="92701"/>
                  </a:cubicBezTo>
                  <a:lnTo>
                    <a:pt x="253968" y="92701"/>
                  </a:lnTo>
                  <a:cubicBezTo>
                    <a:pt x="236993" y="38973"/>
                    <a:pt x="186531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: фигура 133">
              <a:extLst>
                <a:ext uri="{FF2B5EF4-FFF2-40B4-BE49-F238E27FC236}">
                  <a16:creationId xmlns:a16="http://schemas.microsoft.com/office/drawing/2014/main" id="{78436BA7-7885-4FB1-AC99-A4F512B27D8B}"/>
                </a:ext>
              </a:extLst>
            </p:cNvPr>
            <p:cNvSpPr/>
            <p:nvPr/>
          </p:nvSpPr>
          <p:spPr>
            <a:xfrm>
              <a:off x="8690919" y="4506724"/>
              <a:ext cx="254203" cy="92576"/>
            </a:xfrm>
            <a:custGeom>
              <a:avLst/>
              <a:gdLst>
                <a:gd name="connsiteX0" fmla="*/ 127102 w 254203"/>
                <a:gd name="connsiteY0" fmla="*/ 68371 h 92576"/>
                <a:gd name="connsiteX1" fmla="*/ 25936 w 254203"/>
                <a:gd name="connsiteY1" fmla="*/ 0 h 92576"/>
                <a:gd name="connsiteX2" fmla="*/ 0 w 254203"/>
                <a:gd name="connsiteY2" fmla="*/ 0 h 92576"/>
                <a:gd name="connsiteX3" fmla="*/ 127102 w 254203"/>
                <a:gd name="connsiteY3" fmla="*/ 92577 h 92576"/>
                <a:gd name="connsiteX4" fmla="*/ 254203 w 254203"/>
                <a:gd name="connsiteY4" fmla="*/ 0 h 92576"/>
                <a:gd name="connsiteX5" fmla="*/ 228267 w 254203"/>
                <a:gd name="connsiteY5" fmla="*/ 0 h 92576"/>
                <a:gd name="connsiteX6" fmla="*/ 127102 w 254203"/>
                <a:gd name="connsiteY6" fmla="*/ 68371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76">
                  <a:moveTo>
                    <a:pt x="127102" y="68371"/>
                  </a:moveTo>
                  <a:cubicBezTo>
                    <a:pt x="81238" y="68371"/>
                    <a:pt x="41853" y="40031"/>
                    <a:pt x="25936" y="0"/>
                  </a:cubicBezTo>
                  <a:lnTo>
                    <a:pt x="0" y="0"/>
                  </a:lnTo>
                  <a:cubicBezTo>
                    <a:pt x="16975" y="53610"/>
                    <a:pt x="67444" y="92577"/>
                    <a:pt x="127102" y="92577"/>
                  </a:cubicBezTo>
                  <a:cubicBezTo>
                    <a:pt x="186760" y="92577"/>
                    <a:pt x="237228" y="53610"/>
                    <a:pt x="254203" y="0"/>
                  </a:cubicBezTo>
                  <a:lnTo>
                    <a:pt x="228267" y="0"/>
                  </a:lnTo>
                  <a:cubicBezTo>
                    <a:pt x="212350" y="40031"/>
                    <a:pt x="172965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C5A8CBBF-0D85-4EE3-99A4-124715C10494}"/>
                </a:ext>
              </a:extLst>
            </p:cNvPr>
            <p:cNvSpPr/>
            <p:nvPr/>
          </p:nvSpPr>
          <p:spPr>
            <a:xfrm>
              <a:off x="8181703" y="4339983"/>
              <a:ext cx="254322" cy="87612"/>
            </a:xfrm>
            <a:custGeom>
              <a:avLst/>
              <a:gdLst>
                <a:gd name="connsiteX0" fmla="*/ 230152 w 254322"/>
                <a:gd name="connsiteY0" fmla="*/ 63290 h 87612"/>
                <a:gd name="connsiteX1" fmla="*/ 24288 w 254322"/>
                <a:gd name="connsiteY1" fmla="*/ 63290 h 87612"/>
                <a:gd name="connsiteX2" fmla="*/ 24288 w 254322"/>
                <a:gd name="connsiteY2" fmla="*/ 0 h 87612"/>
                <a:gd name="connsiteX3" fmla="*/ 0 w 254322"/>
                <a:gd name="connsiteY3" fmla="*/ 0 h 87612"/>
                <a:gd name="connsiteX4" fmla="*/ 0 w 254322"/>
                <a:gd name="connsiteY4" fmla="*/ 87613 h 87612"/>
                <a:gd name="connsiteX5" fmla="*/ 254323 w 254322"/>
                <a:gd name="connsiteY5" fmla="*/ 87613 h 87612"/>
                <a:gd name="connsiteX6" fmla="*/ 254323 w 254322"/>
                <a:gd name="connsiteY6" fmla="*/ 0 h 87612"/>
                <a:gd name="connsiteX7" fmla="*/ 230152 w 254322"/>
                <a:gd name="connsiteY7" fmla="*/ 0 h 87612"/>
                <a:gd name="connsiteX8" fmla="*/ 230152 w 254322"/>
                <a:gd name="connsiteY8" fmla="*/ 63290 h 8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2" h="87612">
                  <a:moveTo>
                    <a:pt x="230152" y="63290"/>
                  </a:moveTo>
                  <a:lnTo>
                    <a:pt x="24288" y="63290"/>
                  </a:lnTo>
                  <a:lnTo>
                    <a:pt x="24288" y="0"/>
                  </a:lnTo>
                  <a:lnTo>
                    <a:pt x="0" y="0"/>
                  </a:lnTo>
                  <a:lnTo>
                    <a:pt x="0" y="87613"/>
                  </a:lnTo>
                  <a:lnTo>
                    <a:pt x="254323" y="87613"/>
                  </a:lnTo>
                  <a:lnTo>
                    <a:pt x="254323" y="0"/>
                  </a:lnTo>
                  <a:lnTo>
                    <a:pt x="230152" y="0"/>
                  </a:lnTo>
                  <a:lnTo>
                    <a:pt x="230152" y="6329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9DCE5431-99D1-47DF-9BB5-B17566BDE841}"/>
                </a:ext>
              </a:extLst>
            </p:cNvPr>
            <p:cNvSpPr/>
            <p:nvPr/>
          </p:nvSpPr>
          <p:spPr>
            <a:xfrm>
              <a:off x="8181703" y="4506953"/>
              <a:ext cx="254322" cy="87736"/>
            </a:xfrm>
            <a:custGeom>
              <a:avLst/>
              <a:gdLst>
                <a:gd name="connsiteX0" fmla="*/ 0 w 254322"/>
                <a:gd name="connsiteY0" fmla="*/ 87737 h 87736"/>
                <a:gd name="connsiteX1" fmla="*/ 24288 w 254322"/>
                <a:gd name="connsiteY1" fmla="*/ 87737 h 87736"/>
                <a:gd name="connsiteX2" fmla="*/ 24288 w 254322"/>
                <a:gd name="connsiteY2" fmla="*/ 24323 h 87736"/>
                <a:gd name="connsiteX3" fmla="*/ 230152 w 254322"/>
                <a:gd name="connsiteY3" fmla="*/ 24323 h 87736"/>
                <a:gd name="connsiteX4" fmla="*/ 230152 w 254322"/>
                <a:gd name="connsiteY4" fmla="*/ 87737 h 87736"/>
                <a:gd name="connsiteX5" fmla="*/ 254323 w 254322"/>
                <a:gd name="connsiteY5" fmla="*/ 87737 h 87736"/>
                <a:gd name="connsiteX6" fmla="*/ 254323 w 254322"/>
                <a:gd name="connsiteY6" fmla="*/ 0 h 87736"/>
                <a:gd name="connsiteX7" fmla="*/ 0 w 254322"/>
                <a:gd name="connsiteY7" fmla="*/ 0 h 87736"/>
                <a:gd name="connsiteX8" fmla="*/ 0 w 254322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2" h="87736">
                  <a:moveTo>
                    <a:pt x="0" y="87737"/>
                  </a:moveTo>
                  <a:lnTo>
                    <a:pt x="24288" y="87737"/>
                  </a:lnTo>
                  <a:lnTo>
                    <a:pt x="24288" y="24323"/>
                  </a:lnTo>
                  <a:lnTo>
                    <a:pt x="230152" y="24323"/>
                  </a:lnTo>
                  <a:lnTo>
                    <a:pt x="230152" y="87737"/>
                  </a:lnTo>
                  <a:lnTo>
                    <a:pt x="254323" y="87737"/>
                  </a:lnTo>
                  <a:lnTo>
                    <a:pt x="254323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: фигура 136">
              <a:extLst>
                <a:ext uri="{FF2B5EF4-FFF2-40B4-BE49-F238E27FC236}">
                  <a16:creationId xmlns:a16="http://schemas.microsoft.com/office/drawing/2014/main" id="{0805A637-36B1-4DCA-B2A0-CBDC70B33C8B}"/>
                </a:ext>
              </a:extLst>
            </p:cNvPr>
            <p:cNvSpPr/>
            <p:nvPr/>
          </p:nvSpPr>
          <p:spPr>
            <a:xfrm>
              <a:off x="9709750" y="4335386"/>
              <a:ext cx="254085" cy="92582"/>
            </a:xfrm>
            <a:custGeom>
              <a:avLst/>
              <a:gdLst>
                <a:gd name="connsiteX0" fmla="*/ 127931 w 254085"/>
                <a:gd name="connsiteY0" fmla="*/ 24212 h 92582"/>
                <a:gd name="connsiteX1" fmla="*/ 229684 w 254085"/>
                <a:gd name="connsiteY1" fmla="*/ 92465 h 92582"/>
                <a:gd name="connsiteX2" fmla="*/ 254086 w 254085"/>
                <a:gd name="connsiteY2" fmla="*/ 92465 h 92582"/>
                <a:gd name="connsiteX3" fmla="*/ 254086 w 254085"/>
                <a:gd name="connsiteY3" fmla="*/ 4846 h 92582"/>
                <a:gd name="connsiteX4" fmla="*/ 229919 w 254085"/>
                <a:gd name="connsiteY4" fmla="*/ 4846 h 92582"/>
                <a:gd name="connsiteX5" fmla="*/ 229919 w 254085"/>
                <a:gd name="connsiteY5" fmla="*/ 46530 h 92582"/>
                <a:gd name="connsiteX6" fmla="*/ 127931 w 254085"/>
                <a:gd name="connsiteY6" fmla="*/ 0 h 92582"/>
                <a:gd name="connsiteX7" fmla="*/ 0 w 254085"/>
                <a:gd name="connsiteY7" fmla="*/ 92583 h 92582"/>
                <a:gd name="connsiteX8" fmla="*/ 26060 w 254085"/>
                <a:gd name="connsiteY8" fmla="*/ 92583 h 92582"/>
                <a:gd name="connsiteX9" fmla="*/ 127814 w 254085"/>
                <a:gd name="connsiteY9" fmla="*/ 24212 h 92582"/>
                <a:gd name="connsiteX10" fmla="*/ 127931 w 254085"/>
                <a:gd name="connsiteY10" fmla="*/ 24212 h 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5" h="92582">
                  <a:moveTo>
                    <a:pt x="127931" y="24212"/>
                  </a:moveTo>
                  <a:cubicBezTo>
                    <a:pt x="174147" y="24212"/>
                    <a:pt x="213643" y="52552"/>
                    <a:pt x="229684" y="92465"/>
                  </a:cubicBezTo>
                  <a:lnTo>
                    <a:pt x="254086" y="92465"/>
                  </a:lnTo>
                  <a:lnTo>
                    <a:pt x="254086" y="4846"/>
                  </a:lnTo>
                  <a:lnTo>
                    <a:pt x="229919" y="4846"/>
                  </a:lnTo>
                  <a:lnTo>
                    <a:pt x="229919" y="46530"/>
                  </a:lnTo>
                  <a:cubicBezTo>
                    <a:pt x="205276" y="18072"/>
                    <a:pt x="168726" y="0"/>
                    <a:pt x="127931" y="0"/>
                  </a:cubicBezTo>
                  <a:cubicBezTo>
                    <a:pt x="68031" y="0"/>
                    <a:pt x="17217" y="38973"/>
                    <a:pt x="0" y="92583"/>
                  </a:cubicBezTo>
                  <a:lnTo>
                    <a:pt x="26060" y="92583"/>
                  </a:lnTo>
                  <a:cubicBezTo>
                    <a:pt x="42095" y="52552"/>
                    <a:pt x="81708" y="24212"/>
                    <a:pt x="127814" y="24212"/>
                  </a:cubicBezTo>
                  <a:lnTo>
                    <a:pt x="127931" y="24212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: фигура 137">
              <a:extLst>
                <a:ext uri="{FF2B5EF4-FFF2-40B4-BE49-F238E27FC236}">
                  <a16:creationId xmlns:a16="http://schemas.microsoft.com/office/drawing/2014/main" id="{D65DBD9F-2753-424A-9DA5-58083E63E0F8}"/>
                </a:ext>
              </a:extLst>
            </p:cNvPr>
            <p:cNvSpPr/>
            <p:nvPr/>
          </p:nvSpPr>
          <p:spPr>
            <a:xfrm>
              <a:off x="9709985" y="4506607"/>
              <a:ext cx="254085" cy="92583"/>
            </a:xfrm>
            <a:custGeom>
              <a:avLst/>
              <a:gdLst>
                <a:gd name="connsiteX0" fmla="*/ 229802 w 254085"/>
                <a:gd name="connsiteY0" fmla="*/ 118 h 92583"/>
                <a:gd name="connsiteX1" fmla="*/ 229567 w 254085"/>
                <a:gd name="connsiteY1" fmla="*/ 118 h 92583"/>
                <a:gd name="connsiteX2" fmla="*/ 127814 w 254085"/>
                <a:gd name="connsiteY2" fmla="*/ 68371 h 92583"/>
                <a:gd name="connsiteX3" fmla="*/ 26060 w 254085"/>
                <a:gd name="connsiteY3" fmla="*/ 0 h 92583"/>
                <a:gd name="connsiteX4" fmla="*/ 0 w 254085"/>
                <a:gd name="connsiteY4" fmla="*/ 0 h 92583"/>
                <a:gd name="connsiteX5" fmla="*/ 127931 w 254085"/>
                <a:gd name="connsiteY5" fmla="*/ 92583 h 92583"/>
                <a:gd name="connsiteX6" fmla="*/ 229919 w 254085"/>
                <a:gd name="connsiteY6" fmla="*/ 46053 h 92583"/>
                <a:gd name="connsiteX7" fmla="*/ 229919 w 254085"/>
                <a:gd name="connsiteY7" fmla="*/ 87737 h 92583"/>
                <a:gd name="connsiteX8" fmla="*/ 254085 w 254085"/>
                <a:gd name="connsiteY8" fmla="*/ 87737 h 92583"/>
                <a:gd name="connsiteX9" fmla="*/ 254085 w 254085"/>
                <a:gd name="connsiteY9" fmla="*/ 118 h 92583"/>
                <a:gd name="connsiteX10" fmla="*/ 229919 w 254085"/>
                <a:gd name="connsiteY10" fmla="*/ 118 h 92583"/>
                <a:gd name="connsiteX11" fmla="*/ 229802 w 254085"/>
                <a:gd name="connsiteY11" fmla="*/ 118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83">
                  <a:moveTo>
                    <a:pt x="229802" y="118"/>
                  </a:moveTo>
                  <a:lnTo>
                    <a:pt x="229567" y="118"/>
                  </a:lnTo>
                  <a:cubicBezTo>
                    <a:pt x="213532" y="40149"/>
                    <a:pt x="173912" y="68371"/>
                    <a:pt x="127814" y="68371"/>
                  </a:cubicBezTo>
                  <a:cubicBezTo>
                    <a:pt x="81708" y="68371"/>
                    <a:pt x="42095" y="40031"/>
                    <a:pt x="26060" y="0"/>
                  </a:cubicBezTo>
                  <a:lnTo>
                    <a:pt x="0" y="0"/>
                  </a:lnTo>
                  <a:cubicBezTo>
                    <a:pt x="17099" y="53610"/>
                    <a:pt x="67914" y="92583"/>
                    <a:pt x="127931" y="92583"/>
                  </a:cubicBezTo>
                  <a:cubicBezTo>
                    <a:pt x="168844" y="92583"/>
                    <a:pt x="205394" y="74511"/>
                    <a:pt x="229919" y="46053"/>
                  </a:cubicBezTo>
                  <a:lnTo>
                    <a:pt x="229919" y="87737"/>
                  </a:lnTo>
                  <a:lnTo>
                    <a:pt x="254085" y="87737"/>
                  </a:lnTo>
                  <a:lnTo>
                    <a:pt x="254085" y="118"/>
                  </a:lnTo>
                  <a:lnTo>
                    <a:pt x="229919" y="118"/>
                  </a:lnTo>
                  <a:lnTo>
                    <a:pt x="229802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: фигура 138">
              <a:extLst>
                <a:ext uri="{FF2B5EF4-FFF2-40B4-BE49-F238E27FC236}">
                  <a16:creationId xmlns:a16="http://schemas.microsoft.com/office/drawing/2014/main" id="{B512F60F-E491-4C32-BD50-4F166DDDC9A4}"/>
                </a:ext>
              </a:extLst>
            </p:cNvPr>
            <p:cNvSpPr/>
            <p:nvPr/>
          </p:nvSpPr>
          <p:spPr>
            <a:xfrm>
              <a:off x="10218868" y="4845503"/>
              <a:ext cx="253968" cy="92694"/>
            </a:xfrm>
            <a:custGeom>
              <a:avLst/>
              <a:gdLst>
                <a:gd name="connsiteX0" fmla="*/ 127102 w 253968"/>
                <a:gd name="connsiteY0" fmla="*/ 0 h 92694"/>
                <a:gd name="connsiteX1" fmla="*/ 0 w 253968"/>
                <a:gd name="connsiteY1" fmla="*/ 92694 h 92694"/>
                <a:gd name="connsiteX2" fmla="*/ 25825 w 253968"/>
                <a:gd name="connsiteY2" fmla="*/ 92694 h 92694"/>
                <a:gd name="connsiteX3" fmla="*/ 126984 w 253968"/>
                <a:gd name="connsiteY3" fmla="*/ 24205 h 92694"/>
                <a:gd name="connsiteX4" fmla="*/ 228149 w 253968"/>
                <a:gd name="connsiteY4" fmla="*/ 92694 h 92694"/>
                <a:gd name="connsiteX5" fmla="*/ 253968 w 253968"/>
                <a:gd name="connsiteY5" fmla="*/ 92694 h 92694"/>
                <a:gd name="connsiteX6" fmla="*/ 126866 w 253968"/>
                <a:gd name="connsiteY6" fmla="*/ 0 h 92694"/>
                <a:gd name="connsiteX7" fmla="*/ 127102 w 253968"/>
                <a:gd name="connsiteY7" fmla="*/ 0 h 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4">
                  <a:moveTo>
                    <a:pt x="127102" y="0"/>
                  </a:moveTo>
                  <a:cubicBezTo>
                    <a:pt x="67561" y="0"/>
                    <a:pt x="16864" y="39084"/>
                    <a:pt x="0" y="92694"/>
                  </a:cubicBezTo>
                  <a:lnTo>
                    <a:pt x="25825" y="92694"/>
                  </a:lnTo>
                  <a:cubicBezTo>
                    <a:pt x="41742" y="52663"/>
                    <a:pt x="81120" y="24205"/>
                    <a:pt x="126984" y="24205"/>
                  </a:cubicBezTo>
                  <a:cubicBezTo>
                    <a:pt x="172854" y="24205"/>
                    <a:pt x="212232" y="52663"/>
                    <a:pt x="228149" y="92694"/>
                  </a:cubicBezTo>
                  <a:lnTo>
                    <a:pt x="253968" y="92694"/>
                  </a:lnTo>
                  <a:cubicBezTo>
                    <a:pt x="236993" y="38967"/>
                    <a:pt x="186531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: фигура 139">
              <a:extLst>
                <a:ext uri="{FF2B5EF4-FFF2-40B4-BE49-F238E27FC236}">
                  <a16:creationId xmlns:a16="http://schemas.microsoft.com/office/drawing/2014/main" id="{2116F1BF-D82B-477E-9589-6E1E8ABA2D6F}"/>
                </a:ext>
              </a:extLst>
            </p:cNvPr>
            <p:cNvSpPr/>
            <p:nvPr/>
          </p:nvSpPr>
          <p:spPr>
            <a:xfrm>
              <a:off x="10218868" y="5017208"/>
              <a:ext cx="254209" cy="92576"/>
            </a:xfrm>
            <a:custGeom>
              <a:avLst/>
              <a:gdLst>
                <a:gd name="connsiteX0" fmla="*/ 127102 w 254209"/>
                <a:gd name="connsiteY0" fmla="*/ 68371 h 92576"/>
                <a:gd name="connsiteX1" fmla="*/ 25943 w 254209"/>
                <a:gd name="connsiteY1" fmla="*/ 0 h 92576"/>
                <a:gd name="connsiteX2" fmla="*/ 0 w 254209"/>
                <a:gd name="connsiteY2" fmla="*/ 0 h 92576"/>
                <a:gd name="connsiteX3" fmla="*/ 127102 w 254209"/>
                <a:gd name="connsiteY3" fmla="*/ 92577 h 92576"/>
                <a:gd name="connsiteX4" fmla="*/ 254210 w 254209"/>
                <a:gd name="connsiteY4" fmla="*/ 0 h 92576"/>
                <a:gd name="connsiteX5" fmla="*/ 228267 w 254209"/>
                <a:gd name="connsiteY5" fmla="*/ 0 h 92576"/>
                <a:gd name="connsiteX6" fmla="*/ 127102 w 254209"/>
                <a:gd name="connsiteY6" fmla="*/ 68371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9" h="92576">
                  <a:moveTo>
                    <a:pt x="127102" y="68371"/>
                  </a:moveTo>
                  <a:cubicBezTo>
                    <a:pt x="81238" y="68371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0"/>
                    <a:pt x="67443" y="92577"/>
                    <a:pt x="127102" y="92577"/>
                  </a:cubicBezTo>
                  <a:cubicBezTo>
                    <a:pt x="186766" y="92577"/>
                    <a:pt x="237228" y="53610"/>
                    <a:pt x="254210" y="0"/>
                  </a:cubicBezTo>
                  <a:lnTo>
                    <a:pt x="228267" y="0"/>
                  </a:lnTo>
                  <a:cubicBezTo>
                    <a:pt x="212350" y="40031"/>
                    <a:pt x="172972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29BAC47E-8174-4C52-BF28-82011DC903E3}"/>
                </a:ext>
              </a:extLst>
            </p:cNvPr>
            <p:cNvSpPr/>
            <p:nvPr/>
          </p:nvSpPr>
          <p:spPr>
            <a:xfrm>
              <a:off x="9709750" y="4850349"/>
              <a:ext cx="254320" cy="87736"/>
            </a:xfrm>
            <a:custGeom>
              <a:avLst/>
              <a:gdLst>
                <a:gd name="connsiteX0" fmla="*/ 230155 w 254320"/>
                <a:gd name="connsiteY0" fmla="*/ 63414 h 87736"/>
                <a:gd name="connsiteX1" fmla="*/ 24173 w 254320"/>
                <a:gd name="connsiteY1" fmla="*/ 63414 h 87736"/>
                <a:gd name="connsiteX2" fmla="*/ 24173 w 254320"/>
                <a:gd name="connsiteY2" fmla="*/ 0 h 87736"/>
                <a:gd name="connsiteX3" fmla="*/ 0 w 254320"/>
                <a:gd name="connsiteY3" fmla="*/ 0 h 87736"/>
                <a:gd name="connsiteX4" fmla="*/ 0 w 254320"/>
                <a:gd name="connsiteY4" fmla="*/ 87737 h 87736"/>
                <a:gd name="connsiteX5" fmla="*/ 254321 w 254320"/>
                <a:gd name="connsiteY5" fmla="*/ 87737 h 87736"/>
                <a:gd name="connsiteX6" fmla="*/ 254321 w 254320"/>
                <a:gd name="connsiteY6" fmla="*/ 0 h 87736"/>
                <a:gd name="connsiteX7" fmla="*/ 230155 w 254320"/>
                <a:gd name="connsiteY7" fmla="*/ 0 h 87736"/>
                <a:gd name="connsiteX8" fmla="*/ 230155 w 254320"/>
                <a:gd name="connsiteY8" fmla="*/ 63414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0" h="87736">
                  <a:moveTo>
                    <a:pt x="230155" y="63414"/>
                  </a:moveTo>
                  <a:lnTo>
                    <a:pt x="24173" y="63414"/>
                  </a:lnTo>
                  <a:lnTo>
                    <a:pt x="24173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1" y="87737"/>
                  </a:lnTo>
                  <a:lnTo>
                    <a:pt x="254321" y="0"/>
                  </a:lnTo>
                  <a:lnTo>
                    <a:pt x="230155" y="0"/>
                  </a:lnTo>
                  <a:lnTo>
                    <a:pt x="230155" y="6341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5A42E7E7-94EC-4C74-A609-F0A40879226E}"/>
                </a:ext>
              </a:extLst>
            </p:cNvPr>
            <p:cNvSpPr/>
            <p:nvPr/>
          </p:nvSpPr>
          <p:spPr>
            <a:xfrm>
              <a:off x="9709750" y="5017325"/>
              <a:ext cx="254320" cy="87736"/>
            </a:xfrm>
            <a:custGeom>
              <a:avLst/>
              <a:gdLst>
                <a:gd name="connsiteX0" fmla="*/ 0 w 254320"/>
                <a:gd name="connsiteY0" fmla="*/ 87737 h 87736"/>
                <a:gd name="connsiteX1" fmla="*/ 24173 w 254320"/>
                <a:gd name="connsiteY1" fmla="*/ 87737 h 87736"/>
                <a:gd name="connsiteX2" fmla="*/ 24173 w 254320"/>
                <a:gd name="connsiteY2" fmla="*/ 24323 h 87736"/>
                <a:gd name="connsiteX3" fmla="*/ 230155 w 254320"/>
                <a:gd name="connsiteY3" fmla="*/ 24323 h 87736"/>
                <a:gd name="connsiteX4" fmla="*/ 230155 w 254320"/>
                <a:gd name="connsiteY4" fmla="*/ 87737 h 87736"/>
                <a:gd name="connsiteX5" fmla="*/ 254321 w 254320"/>
                <a:gd name="connsiteY5" fmla="*/ 87737 h 87736"/>
                <a:gd name="connsiteX6" fmla="*/ 254321 w 254320"/>
                <a:gd name="connsiteY6" fmla="*/ 0 h 87736"/>
                <a:gd name="connsiteX7" fmla="*/ 0 w 254320"/>
                <a:gd name="connsiteY7" fmla="*/ 0 h 87736"/>
                <a:gd name="connsiteX8" fmla="*/ 0 w 254320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0" h="87736">
                  <a:moveTo>
                    <a:pt x="0" y="87737"/>
                  </a:moveTo>
                  <a:lnTo>
                    <a:pt x="24173" y="87737"/>
                  </a:lnTo>
                  <a:lnTo>
                    <a:pt x="24173" y="24323"/>
                  </a:lnTo>
                  <a:lnTo>
                    <a:pt x="230155" y="24323"/>
                  </a:lnTo>
                  <a:lnTo>
                    <a:pt x="230155" y="87737"/>
                  </a:lnTo>
                  <a:lnTo>
                    <a:pt x="254321" y="87737"/>
                  </a:lnTo>
                  <a:lnTo>
                    <a:pt x="254321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: фигура 142">
              <a:extLst>
                <a:ext uri="{FF2B5EF4-FFF2-40B4-BE49-F238E27FC236}">
                  <a16:creationId xmlns:a16="http://schemas.microsoft.com/office/drawing/2014/main" id="{E95AA002-B56C-489A-B9EB-84BDA6307BA4}"/>
                </a:ext>
              </a:extLst>
            </p:cNvPr>
            <p:cNvSpPr/>
            <p:nvPr/>
          </p:nvSpPr>
          <p:spPr>
            <a:xfrm>
              <a:off x="8805996" y="4937962"/>
              <a:ext cx="24172" cy="167093"/>
            </a:xfrm>
            <a:custGeom>
              <a:avLst/>
              <a:gdLst>
                <a:gd name="connsiteX0" fmla="*/ 24173 w 24172"/>
                <a:gd name="connsiteY0" fmla="*/ 0 h 167093"/>
                <a:gd name="connsiteX1" fmla="*/ 0 w 24172"/>
                <a:gd name="connsiteY1" fmla="*/ 0 h 167093"/>
                <a:gd name="connsiteX2" fmla="*/ 0 w 24172"/>
                <a:gd name="connsiteY2" fmla="*/ 167094 h 167093"/>
                <a:gd name="connsiteX3" fmla="*/ 24173 w 24172"/>
                <a:gd name="connsiteY3" fmla="*/ 167094 h 167093"/>
                <a:gd name="connsiteX4" fmla="*/ 24173 w 24172"/>
                <a:gd name="connsiteY4" fmla="*/ 0 h 16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93">
                  <a:moveTo>
                    <a:pt x="24173" y="0"/>
                  </a:moveTo>
                  <a:lnTo>
                    <a:pt x="0" y="0"/>
                  </a:lnTo>
                  <a:lnTo>
                    <a:pt x="0" y="167094"/>
                  </a:lnTo>
                  <a:lnTo>
                    <a:pt x="24173" y="167094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: фигура 143">
              <a:extLst>
                <a:ext uri="{FF2B5EF4-FFF2-40B4-BE49-F238E27FC236}">
                  <a16:creationId xmlns:a16="http://schemas.microsoft.com/office/drawing/2014/main" id="{D0B5C34F-D104-4C59-B21D-FE04DAC74F19}"/>
                </a:ext>
              </a:extLst>
            </p:cNvPr>
            <p:cNvSpPr/>
            <p:nvPr/>
          </p:nvSpPr>
          <p:spPr>
            <a:xfrm>
              <a:off x="8690919" y="4850349"/>
              <a:ext cx="254320" cy="24205"/>
            </a:xfrm>
            <a:custGeom>
              <a:avLst/>
              <a:gdLst>
                <a:gd name="connsiteX0" fmla="*/ 254321 w 254320"/>
                <a:gd name="connsiteY0" fmla="*/ 0 h 24205"/>
                <a:gd name="connsiteX1" fmla="*/ 0 w 254320"/>
                <a:gd name="connsiteY1" fmla="*/ 0 h 24205"/>
                <a:gd name="connsiteX2" fmla="*/ 0 w 254320"/>
                <a:gd name="connsiteY2" fmla="*/ 24205 h 24205"/>
                <a:gd name="connsiteX3" fmla="*/ 254321 w 254320"/>
                <a:gd name="connsiteY3" fmla="*/ 24205 h 24205"/>
                <a:gd name="connsiteX4" fmla="*/ 254321 w 254320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0" h="24205">
                  <a:moveTo>
                    <a:pt x="254321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1" y="24205"/>
                  </a:lnTo>
                  <a:lnTo>
                    <a:pt x="254321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: фигура 144">
              <a:extLst>
                <a:ext uri="{FF2B5EF4-FFF2-40B4-BE49-F238E27FC236}">
                  <a16:creationId xmlns:a16="http://schemas.microsoft.com/office/drawing/2014/main" id="{DD76DD63-1C92-4048-B003-CD99FAD9AA1B}"/>
                </a:ext>
              </a:extLst>
            </p:cNvPr>
            <p:cNvSpPr/>
            <p:nvPr/>
          </p:nvSpPr>
          <p:spPr>
            <a:xfrm>
              <a:off x="8181818" y="4845503"/>
              <a:ext cx="253968" cy="92694"/>
            </a:xfrm>
            <a:custGeom>
              <a:avLst/>
              <a:gdLst>
                <a:gd name="connsiteX0" fmla="*/ 127102 w 253968"/>
                <a:gd name="connsiteY0" fmla="*/ 0 h 92694"/>
                <a:gd name="connsiteX1" fmla="*/ 0 w 253968"/>
                <a:gd name="connsiteY1" fmla="*/ 92694 h 92694"/>
                <a:gd name="connsiteX2" fmla="*/ 25821 w 253968"/>
                <a:gd name="connsiteY2" fmla="*/ 92694 h 92694"/>
                <a:gd name="connsiteX3" fmla="*/ 126985 w 253968"/>
                <a:gd name="connsiteY3" fmla="*/ 24205 h 92694"/>
                <a:gd name="connsiteX4" fmla="*/ 228147 w 253968"/>
                <a:gd name="connsiteY4" fmla="*/ 92694 h 92694"/>
                <a:gd name="connsiteX5" fmla="*/ 253969 w 253968"/>
                <a:gd name="connsiteY5" fmla="*/ 92694 h 92694"/>
                <a:gd name="connsiteX6" fmla="*/ 126866 w 253968"/>
                <a:gd name="connsiteY6" fmla="*/ 0 h 92694"/>
                <a:gd name="connsiteX7" fmla="*/ 127102 w 253968"/>
                <a:gd name="connsiteY7" fmla="*/ 0 h 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4">
                  <a:moveTo>
                    <a:pt x="127102" y="0"/>
                  </a:moveTo>
                  <a:cubicBezTo>
                    <a:pt x="67560" y="0"/>
                    <a:pt x="16860" y="39084"/>
                    <a:pt x="0" y="92694"/>
                  </a:cubicBezTo>
                  <a:lnTo>
                    <a:pt x="25821" y="92694"/>
                  </a:lnTo>
                  <a:cubicBezTo>
                    <a:pt x="41738" y="52663"/>
                    <a:pt x="81119" y="24205"/>
                    <a:pt x="126985" y="24205"/>
                  </a:cubicBezTo>
                  <a:cubicBezTo>
                    <a:pt x="172850" y="24205"/>
                    <a:pt x="212230" y="52663"/>
                    <a:pt x="228147" y="92694"/>
                  </a:cubicBezTo>
                  <a:lnTo>
                    <a:pt x="253969" y="92694"/>
                  </a:lnTo>
                  <a:cubicBezTo>
                    <a:pt x="236990" y="38967"/>
                    <a:pt x="186527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: фигура 145">
              <a:extLst>
                <a:ext uri="{FF2B5EF4-FFF2-40B4-BE49-F238E27FC236}">
                  <a16:creationId xmlns:a16="http://schemas.microsoft.com/office/drawing/2014/main" id="{3D67FE31-8459-4118-B273-532E2065089F}"/>
                </a:ext>
              </a:extLst>
            </p:cNvPr>
            <p:cNvSpPr/>
            <p:nvPr/>
          </p:nvSpPr>
          <p:spPr>
            <a:xfrm>
              <a:off x="8181818" y="5017208"/>
              <a:ext cx="254204" cy="92576"/>
            </a:xfrm>
            <a:custGeom>
              <a:avLst/>
              <a:gdLst>
                <a:gd name="connsiteX0" fmla="*/ 127102 w 254204"/>
                <a:gd name="connsiteY0" fmla="*/ 68371 h 92576"/>
                <a:gd name="connsiteX1" fmla="*/ 25939 w 254204"/>
                <a:gd name="connsiteY1" fmla="*/ 0 h 92576"/>
                <a:gd name="connsiteX2" fmla="*/ 0 w 254204"/>
                <a:gd name="connsiteY2" fmla="*/ 0 h 92576"/>
                <a:gd name="connsiteX3" fmla="*/ 127102 w 254204"/>
                <a:gd name="connsiteY3" fmla="*/ 92577 h 92576"/>
                <a:gd name="connsiteX4" fmla="*/ 254204 w 254204"/>
                <a:gd name="connsiteY4" fmla="*/ 0 h 92576"/>
                <a:gd name="connsiteX5" fmla="*/ 228266 w 254204"/>
                <a:gd name="connsiteY5" fmla="*/ 0 h 92576"/>
                <a:gd name="connsiteX6" fmla="*/ 127102 w 254204"/>
                <a:gd name="connsiteY6" fmla="*/ 68371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4" h="92576">
                  <a:moveTo>
                    <a:pt x="127102" y="68371"/>
                  </a:moveTo>
                  <a:cubicBezTo>
                    <a:pt x="81237" y="68371"/>
                    <a:pt x="41857" y="40031"/>
                    <a:pt x="25939" y="0"/>
                  </a:cubicBezTo>
                  <a:lnTo>
                    <a:pt x="0" y="0"/>
                  </a:lnTo>
                  <a:cubicBezTo>
                    <a:pt x="16978" y="53610"/>
                    <a:pt x="67442" y="92577"/>
                    <a:pt x="127102" y="92577"/>
                  </a:cubicBezTo>
                  <a:cubicBezTo>
                    <a:pt x="186762" y="92577"/>
                    <a:pt x="237226" y="53610"/>
                    <a:pt x="254204" y="0"/>
                  </a:cubicBezTo>
                  <a:lnTo>
                    <a:pt x="228266" y="0"/>
                  </a:lnTo>
                  <a:cubicBezTo>
                    <a:pt x="212348" y="40031"/>
                    <a:pt x="172967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: фигура 146">
              <a:extLst>
                <a:ext uri="{FF2B5EF4-FFF2-40B4-BE49-F238E27FC236}">
                  <a16:creationId xmlns:a16="http://schemas.microsoft.com/office/drawing/2014/main" id="{0AC2DF4A-ABFA-4096-A6F5-DEE186B73493}"/>
                </a:ext>
              </a:extLst>
            </p:cNvPr>
            <p:cNvSpPr/>
            <p:nvPr/>
          </p:nvSpPr>
          <p:spPr>
            <a:xfrm>
              <a:off x="9200403" y="4845745"/>
              <a:ext cx="254085" cy="92576"/>
            </a:xfrm>
            <a:custGeom>
              <a:avLst/>
              <a:gdLst>
                <a:gd name="connsiteX0" fmla="*/ 127925 w 254085"/>
                <a:gd name="connsiteY0" fmla="*/ 24205 h 92576"/>
                <a:gd name="connsiteX1" fmla="*/ 229678 w 254085"/>
                <a:gd name="connsiteY1" fmla="*/ 92459 h 92576"/>
                <a:gd name="connsiteX2" fmla="*/ 254086 w 254085"/>
                <a:gd name="connsiteY2" fmla="*/ 92459 h 92576"/>
                <a:gd name="connsiteX3" fmla="*/ 254086 w 254085"/>
                <a:gd name="connsiteY3" fmla="*/ 4840 h 92576"/>
                <a:gd name="connsiteX4" fmla="*/ 229913 w 254085"/>
                <a:gd name="connsiteY4" fmla="*/ 4840 h 92576"/>
                <a:gd name="connsiteX5" fmla="*/ 229913 w 254085"/>
                <a:gd name="connsiteY5" fmla="*/ 46523 h 92576"/>
                <a:gd name="connsiteX6" fmla="*/ 127925 w 254085"/>
                <a:gd name="connsiteY6" fmla="*/ 0 h 92576"/>
                <a:gd name="connsiteX7" fmla="*/ 0 w 254085"/>
                <a:gd name="connsiteY7" fmla="*/ 92577 h 92576"/>
                <a:gd name="connsiteX8" fmla="*/ 26054 w 254085"/>
                <a:gd name="connsiteY8" fmla="*/ 92577 h 92576"/>
                <a:gd name="connsiteX9" fmla="*/ 127807 w 254085"/>
                <a:gd name="connsiteY9" fmla="*/ 24205 h 92576"/>
                <a:gd name="connsiteX10" fmla="*/ 127925 w 254085"/>
                <a:gd name="connsiteY10" fmla="*/ 24205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5" h="92576">
                  <a:moveTo>
                    <a:pt x="127925" y="24205"/>
                  </a:moveTo>
                  <a:cubicBezTo>
                    <a:pt x="174148" y="24205"/>
                    <a:pt x="213643" y="52552"/>
                    <a:pt x="229678" y="92459"/>
                  </a:cubicBezTo>
                  <a:lnTo>
                    <a:pt x="254086" y="92459"/>
                  </a:lnTo>
                  <a:lnTo>
                    <a:pt x="254086" y="4840"/>
                  </a:lnTo>
                  <a:lnTo>
                    <a:pt x="229913" y="4840"/>
                  </a:lnTo>
                  <a:lnTo>
                    <a:pt x="229913" y="46523"/>
                  </a:lnTo>
                  <a:cubicBezTo>
                    <a:pt x="205270" y="18066"/>
                    <a:pt x="168720" y="0"/>
                    <a:pt x="127925" y="0"/>
                  </a:cubicBezTo>
                  <a:cubicBezTo>
                    <a:pt x="68031" y="0"/>
                    <a:pt x="17210" y="38967"/>
                    <a:pt x="0" y="92577"/>
                  </a:cubicBezTo>
                  <a:lnTo>
                    <a:pt x="26054" y="92577"/>
                  </a:lnTo>
                  <a:cubicBezTo>
                    <a:pt x="42089" y="52545"/>
                    <a:pt x="81708" y="24205"/>
                    <a:pt x="127807" y="24205"/>
                  </a:cubicBezTo>
                  <a:lnTo>
                    <a:pt x="127925" y="24205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: фигура 147">
              <a:extLst>
                <a:ext uri="{FF2B5EF4-FFF2-40B4-BE49-F238E27FC236}">
                  <a16:creationId xmlns:a16="http://schemas.microsoft.com/office/drawing/2014/main" id="{FE102010-8671-49C3-87DC-7573E4BAEC65}"/>
                </a:ext>
              </a:extLst>
            </p:cNvPr>
            <p:cNvSpPr/>
            <p:nvPr/>
          </p:nvSpPr>
          <p:spPr>
            <a:xfrm>
              <a:off x="9200632" y="5017084"/>
              <a:ext cx="254085" cy="92576"/>
            </a:xfrm>
            <a:custGeom>
              <a:avLst/>
              <a:gdLst>
                <a:gd name="connsiteX0" fmla="*/ 229795 w 254085"/>
                <a:gd name="connsiteY0" fmla="*/ 118 h 92576"/>
                <a:gd name="connsiteX1" fmla="*/ 229560 w 254085"/>
                <a:gd name="connsiteY1" fmla="*/ 118 h 92576"/>
                <a:gd name="connsiteX2" fmla="*/ 127807 w 254085"/>
                <a:gd name="connsiteY2" fmla="*/ 68371 h 92576"/>
                <a:gd name="connsiteX3" fmla="*/ 26054 w 254085"/>
                <a:gd name="connsiteY3" fmla="*/ 0 h 92576"/>
                <a:gd name="connsiteX4" fmla="*/ 0 w 254085"/>
                <a:gd name="connsiteY4" fmla="*/ 0 h 92576"/>
                <a:gd name="connsiteX5" fmla="*/ 127925 w 254085"/>
                <a:gd name="connsiteY5" fmla="*/ 92576 h 92576"/>
                <a:gd name="connsiteX6" fmla="*/ 229913 w 254085"/>
                <a:gd name="connsiteY6" fmla="*/ 46053 h 92576"/>
                <a:gd name="connsiteX7" fmla="*/ 229913 w 254085"/>
                <a:gd name="connsiteY7" fmla="*/ 87737 h 92576"/>
                <a:gd name="connsiteX8" fmla="*/ 254086 w 254085"/>
                <a:gd name="connsiteY8" fmla="*/ 87737 h 92576"/>
                <a:gd name="connsiteX9" fmla="*/ 254086 w 254085"/>
                <a:gd name="connsiteY9" fmla="*/ 118 h 92576"/>
                <a:gd name="connsiteX10" fmla="*/ 229913 w 254085"/>
                <a:gd name="connsiteY10" fmla="*/ 118 h 92576"/>
                <a:gd name="connsiteX11" fmla="*/ 229795 w 254085"/>
                <a:gd name="connsiteY11" fmla="*/ 118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76">
                  <a:moveTo>
                    <a:pt x="229795" y="118"/>
                  </a:moveTo>
                  <a:lnTo>
                    <a:pt x="229560" y="118"/>
                  </a:lnTo>
                  <a:cubicBezTo>
                    <a:pt x="213525" y="40149"/>
                    <a:pt x="173912" y="68371"/>
                    <a:pt x="127807" y="68371"/>
                  </a:cubicBezTo>
                  <a:cubicBezTo>
                    <a:pt x="81708" y="68371"/>
                    <a:pt x="42089" y="40025"/>
                    <a:pt x="26054" y="0"/>
                  </a:cubicBezTo>
                  <a:lnTo>
                    <a:pt x="0" y="0"/>
                  </a:lnTo>
                  <a:cubicBezTo>
                    <a:pt x="17093" y="53610"/>
                    <a:pt x="67914" y="92576"/>
                    <a:pt x="127925" y="92576"/>
                  </a:cubicBezTo>
                  <a:cubicBezTo>
                    <a:pt x="168837" y="92576"/>
                    <a:pt x="205394" y="74510"/>
                    <a:pt x="229913" y="46053"/>
                  </a:cubicBezTo>
                  <a:lnTo>
                    <a:pt x="229913" y="87737"/>
                  </a:lnTo>
                  <a:lnTo>
                    <a:pt x="254086" y="87737"/>
                  </a:lnTo>
                  <a:lnTo>
                    <a:pt x="254086" y="118"/>
                  </a:lnTo>
                  <a:lnTo>
                    <a:pt x="229913" y="118"/>
                  </a:lnTo>
                  <a:lnTo>
                    <a:pt x="229795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: фигура 148">
              <a:extLst>
                <a:ext uri="{FF2B5EF4-FFF2-40B4-BE49-F238E27FC236}">
                  <a16:creationId xmlns:a16="http://schemas.microsoft.com/office/drawing/2014/main" id="{92F4B395-88ED-41A4-BEDD-AE842A9CBD89}"/>
                </a:ext>
              </a:extLst>
            </p:cNvPr>
            <p:cNvSpPr/>
            <p:nvPr/>
          </p:nvSpPr>
          <p:spPr>
            <a:xfrm>
              <a:off x="10333945" y="5448439"/>
              <a:ext cx="24172" cy="167087"/>
            </a:xfrm>
            <a:custGeom>
              <a:avLst/>
              <a:gdLst>
                <a:gd name="connsiteX0" fmla="*/ 24173 w 24172"/>
                <a:gd name="connsiteY0" fmla="*/ 0 h 167087"/>
                <a:gd name="connsiteX1" fmla="*/ 0 w 24172"/>
                <a:gd name="connsiteY1" fmla="*/ 0 h 167087"/>
                <a:gd name="connsiteX2" fmla="*/ 0 w 24172"/>
                <a:gd name="connsiteY2" fmla="*/ 167087 h 167087"/>
                <a:gd name="connsiteX3" fmla="*/ 24173 w 24172"/>
                <a:gd name="connsiteY3" fmla="*/ 167087 h 167087"/>
                <a:gd name="connsiteX4" fmla="*/ 24173 w 24172"/>
                <a:gd name="connsiteY4" fmla="*/ 0 h 1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87">
                  <a:moveTo>
                    <a:pt x="24173" y="0"/>
                  </a:moveTo>
                  <a:lnTo>
                    <a:pt x="0" y="0"/>
                  </a:lnTo>
                  <a:lnTo>
                    <a:pt x="0" y="167087"/>
                  </a:lnTo>
                  <a:lnTo>
                    <a:pt x="24173" y="167087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: фигура 149">
              <a:extLst>
                <a:ext uri="{FF2B5EF4-FFF2-40B4-BE49-F238E27FC236}">
                  <a16:creationId xmlns:a16="http://schemas.microsoft.com/office/drawing/2014/main" id="{54930287-A7C6-4E21-A3B6-C076563845F8}"/>
                </a:ext>
              </a:extLst>
            </p:cNvPr>
            <p:cNvSpPr/>
            <p:nvPr/>
          </p:nvSpPr>
          <p:spPr>
            <a:xfrm>
              <a:off x="10218868" y="5360820"/>
              <a:ext cx="254327" cy="24211"/>
            </a:xfrm>
            <a:custGeom>
              <a:avLst/>
              <a:gdLst>
                <a:gd name="connsiteX0" fmla="*/ 254327 w 254327"/>
                <a:gd name="connsiteY0" fmla="*/ 0 h 24211"/>
                <a:gd name="connsiteX1" fmla="*/ 0 w 254327"/>
                <a:gd name="connsiteY1" fmla="*/ 0 h 24211"/>
                <a:gd name="connsiteX2" fmla="*/ 0 w 254327"/>
                <a:gd name="connsiteY2" fmla="*/ 24212 h 24211"/>
                <a:gd name="connsiteX3" fmla="*/ 254327 w 254327"/>
                <a:gd name="connsiteY3" fmla="*/ 24212 h 24211"/>
                <a:gd name="connsiteX4" fmla="*/ 254327 w 254327"/>
                <a:gd name="connsiteY4" fmla="*/ 0 h 24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7" h="24211">
                  <a:moveTo>
                    <a:pt x="254327" y="0"/>
                  </a:moveTo>
                  <a:lnTo>
                    <a:pt x="0" y="0"/>
                  </a:lnTo>
                  <a:lnTo>
                    <a:pt x="0" y="24212"/>
                  </a:lnTo>
                  <a:lnTo>
                    <a:pt x="254327" y="24212"/>
                  </a:lnTo>
                  <a:lnTo>
                    <a:pt x="254327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: фигура 150">
              <a:extLst>
                <a:ext uri="{FF2B5EF4-FFF2-40B4-BE49-F238E27FC236}">
                  <a16:creationId xmlns:a16="http://schemas.microsoft.com/office/drawing/2014/main" id="{F1DCDF9D-FDA3-4193-8D2B-1AEB42A169D3}"/>
                </a:ext>
              </a:extLst>
            </p:cNvPr>
            <p:cNvSpPr/>
            <p:nvPr/>
          </p:nvSpPr>
          <p:spPr>
            <a:xfrm>
              <a:off x="9709750" y="5355987"/>
              <a:ext cx="253968" cy="92700"/>
            </a:xfrm>
            <a:custGeom>
              <a:avLst/>
              <a:gdLst>
                <a:gd name="connsiteX0" fmla="*/ 127102 w 253968"/>
                <a:gd name="connsiteY0" fmla="*/ 0 h 92700"/>
                <a:gd name="connsiteX1" fmla="*/ 0 w 253968"/>
                <a:gd name="connsiteY1" fmla="*/ 92701 h 92700"/>
                <a:gd name="connsiteX2" fmla="*/ 25825 w 253968"/>
                <a:gd name="connsiteY2" fmla="*/ 92701 h 92700"/>
                <a:gd name="connsiteX3" fmla="*/ 126984 w 253968"/>
                <a:gd name="connsiteY3" fmla="*/ 24205 h 92700"/>
                <a:gd name="connsiteX4" fmla="*/ 228149 w 253968"/>
                <a:gd name="connsiteY4" fmla="*/ 92701 h 92700"/>
                <a:gd name="connsiteX5" fmla="*/ 253968 w 253968"/>
                <a:gd name="connsiteY5" fmla="*/ 92701 h 92700"/>
                <a:gd name="connsiteX6" fmla="*/ 126867 w 253968"/>
                <a:gd name="connsiteY6" fmla="*/ 0 h 92700"/>
                <a:gd name="connsiteX7" fmla="*/ 127102 w 253968"/>
                <a:gd name="connsiteY7" fmla="*/ 0 h 9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700">
                  <a:moveTo>
                    <a:pt x="127102" y="0"/>
                  </a:moveTo>
                  <a:cubicBezTo>
                    <a:pt x="67561" y="0"/>
                    <a:pt x="16864" y="39084"/>
                    <a:pt x="0" y="92701"/>
                  </a:cubicBezTo>
                  <a:lnTo>
                    <a:pt x="25825" y="92701"/>
                  </a:lnTo>
                  <a:cubicBezTo>
                    <a:pt x="41742" y="52669"/>
                    <a:pt x="81120" y="24205"/>
                    <a:pt x="126984" y="24205"/>
                  </a:cubicBezTo>
                  <a:cubicBezTo>
                    <a:pt x="172848" y="24205"/>
                    <a:pt x="212232" y="52669"/>
                    <a:pt x="228149" y="92701"/>
                  </a:cubicBezTo>
                  <a:lnTo>
                    <a:pt x="253968" y="92701"/>
                  </a:lnTo>
                  <a:cubicBezTo>
                    <a:pt x="236993" y="38967"/>
                    <a:pt x="186531" y="0"/>
                    <a:pt x="126867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: фигура 151">
              <a:extLst>
                <a:ext uri="{FF2B5EF4-FFF2-40B4-BE49-F238E27FC236}">
                  <a16:creationId xmlns:a16="http://schemas.microsoft.com/office/drawing/2014/main" id="{EBD95C72-98B2-447A-82A4-8A63EDFD5128}"/>
                </a:ext>
              </a:extLst>
            </p:cNvPr>
            <p:cNvSpPr/>
            <p:nvPr/>
          </p:nvSpPr>
          <p:spPr>
            <a:xfrm>
              <a:off x="9709750" y="5527567"/>
              <a:ext cx="254203" cy="92576"/>
            </a:xfrm>
            <a:custGeom>
              <a:avLst/>
              <a:gdLst>
                <a:gd name="connsiteX0" fmla="*/ 127102 w 254203"/>
                <a:gd name="connsiteY0" fmla="*/ 68371 h 92576"/>
                <a:gd name="connsiteX1" fmla="*/ 25943 w 254203"/>
                <a:gd name="connsiteY1" fmla="*/ 0 h 92576"/>
                <a:gd name="connsiteX2" fmla="*/ 0 w 254203"/>
                <a:gd name="connsiteY2" fmla="*/ 0 h 92576"/>
                <a:gd name="connsiteX3" fmla="*/ 127102 w 254203"/>
                <a:gd name="connsiteY3" fmla="*/ 92577 h 92576"/>
                <a:gd name="connsiteX4" fmla="*/ 254203 w 254203"/>
                <a:gd name="connsiteY4" fmla="*/ 0 h 92576"/>
                <a:gd name="connsiteX5" fmla="*/ 228267 w 254203"/>
                <a:gd name="connsiteY5" fmla="*/ 0 h 92576"/>
                <a:gd name="connsiteX6" fmla="*/ 127102 w 254203"/>
                <a:gd name="connsiteY6" fmla="*/ 68371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76">
                  <a:moveTo>
                    <a:pt x="127102" y="68371"/>
                  </a:moveTo>
                  <a:cubicBezTo>
                    <a:pt x="81238" y="68371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0"/>
                    <a:pt x="67443" y="92577"/>
                    <a:pt x="127102" y="92577"/>
                  </a:cubicBezTo>
                  <a:cubicBezTo>
                    <a:pt x="186766" y="92577"/>
                    <a:pt x="237228" y="53610"/>
                    <a:pt x="254203" y="0"/>
                  </a:cubicBezTo>
                  <a:lnTo>
                    <a:pt x="228267" y="0"/>
                  </a:lnTo>
                  <a:cubicBezTo>
                    <a:pt x="212350" y="40031"/>
                    <a:pt x="172965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: фигура 152">
              <a:extLst>
                <a:ext uri="{FF2B5EF4-FFF2-40B4-BE49-F238E27FC236}">
                  <a16:creationId xmlns:a16="http://schemas.microsoft.com/office/drawing/2014/main" id="{58A27B11-02F6-42C7-B979-9E9B82C1C222}"/>
                </a:ext>
              </a:extLst>
            </p:cNvPr>
            <p:cNvSpPr/>
            <p:nvPr/>
          </p:nvSpPr>
          <p:spPr>
            <a:xfrm>
              <a:off x="9200403" y="5360709"/>
              <a:ext cx="254320" cy="87736"/>
            </a:xfrm>
            <a:custGeom>
              <a:avLst/>
              <a:gdLst>
                <a:gd name="connsiteX0" fmla="*/ 230148 w 254320"/>
                <a:gd name="connsiteY0" fmla="*/ 63414 h 87736"/>
                <a:gd name="connsiteX1" fmla="*/ 24284 w 254320"/>
                <a:gd name="connsiteY1" fmla="*/ 63414 h 87736"/>
                <a:gd name="connsiteX2" fmla="*/ 24284 w 254320"/>
                <a:gd name="connsiteY2" fmla="*/ 0 h 87736"/>
                <a:gd name="connsiteX3" fmla="*/ 0 w 254320"/>
                <a:gd name="connsiteY3" fmla="*/ 0 h 87736"/>
                <a:gd name="connsiteX4" fmla="*/ 0 w 254320"/>
                <a:gd name="connsiteY4" fmla="*/ 87737 h 87736"/>
                <a:gd name="connsiteX5" fmla="*/ 254321 w 254320"/>
                <a:gd name="connsiteY5" fmla="*/ 87737 h 87736"/>
                <a:gd name="connsiteX6" fmla="*/ 254321 w 254320"/>
                <a:gd name="connsiteY6" fmla="*/ 0 h 87736"/>
                <a:gd name="connsiteX7" fmla="*/ 230148 w 254320"/>
                <a:gd name="connsiteY7" fmla="*/ 0 h 87736"/>
                <a:gd name="connsiteX8" fmla="*/ 230148 w 254320"/>
                <a:gd name="connsiteY8" fmla="*/ 63414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0" h="87736">
                  <a:moveTo>
                    <a:pt x="230148" y="63414"/>
                  </a:moveTo>
                  <a:lnTo>
                    <a:pt x="24284" y="63414"/>
                  </a:lnTo>
                  <a:lnTo>
                    <a:pt x="24284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1" y="87737"/>
                  </a:lnTo>
                  <a:lnTo>
                    <a:pt x="254321" y="0"/>
                  </a:lnTo>
                  <a:lnTo>
                    <a:pt x="230148" y="0"/>
                  </a:lnTo>
                  <a:lnTo>
                    <a:pt x="230148" y="6341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: фигура 153">
              <a:extLst>
                <a:ext uri="{FF2B5EF4-FFF2-40B4-BE49-F238E27FC236}">
                  <a16:creationId xmlns:a16="http://schemas.microsoft.com/office/drawing/2014/main" id="{C9DC2D38-632E-4DD5-A9C4-BA810BBB7555}"/>
                </a:ext>
              </a:extLst>
            </p:cNvPr>
            <p:cNvSpPr/>
            <p:nvPr/>
          </p:nvSpPr>
          <p:spPr>
            <a:xfrm>
              <a:off x="9200397" y="5527796"/>
              <a:ext cx="254320" cy="87618"/>
            </a:xfrm>
            <a:custGeom>
              <a:avLst/>
              <a:gdLst>
                <a:gd name="connsiteX0" fmla="*/ 0 w 254320"/>
                <a:gd name="connsiteY0" fmla="*/ 87619 h 87618"/>
                <a:gd name="connsiteX1" fmla="*/ 24284 w 254320"/>
                <a:gd name="connsiteY1" fmla="*/ 87619 h 87618"/>
                <a:gd name="connsiteX2" fmla="*/ 24284 w 254320"/>
                <a:gd name="connsiteY2" fmla="*/ 24323 h 87618"/>
                <a:gd name="connsiteX3" fmla="*/ 230148 w 254320"/>
                <a:gd name="connsiteY3" fmla="*/ 24323 h 87618"/>
                <a:gd name="connsiteX4" fmla="*/ 230148 w 254320"/>
                <a:gd name="connsiteY4" fmla="*/ 87619 h 87618"/>
                <a:gd name="connsiteX5" fmla="*/ 254321 w 254320"/>
                <a:gd name="connsiteY5" fmla="*/ 87619 h 87618"/>
                <a:gd name="connsiteX6" fmla="*/ 254321 w 254320"/>
                <a:gd name="connsiteY6" fmla="*/ 0 h 87618"/>
                <a:gd name="connsiteX7" fmla="*/ 0 w 254320"/>
                <a:gd name="connsiteY7" fmla="*/ 0 h 87618"/>
                <a:gd name="connsiteX8" fmla="*/ 0 w 254320"/>
                <a:gd name="connsiteY8" fmla="*/ 87619 h 8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0" h="87618">
                  <a:moveTo>
                    <a:pt x="0" y="87619"/>
                  </a:moveTo>
                  <a:lnTo>
                    <a:pt x="24284" y="87619"/>
                  </a:lnTo>
                  <a:lnTo>
                    <a:pt x="24284" y="24323"/>
                  </a:lnTo>
                  <a:lnTo>
                    <a:pt x="230148" y="24323"/>
                  </a:lnTo>
                  <a:lnTo>
                    <a:pt x="230148" y="87619"/>
                  </a:lnTo>
                  <a:lnTo>
                    <a:pt x="254321" y="87619"/>
                  </a:lnTo>
                  <a:lnTo>
                    <a:pt x="254321" y="0"/>
                  </a:lnTo>
                  <a:lnTo>
                    <a:pt x="0" y="0"/>
                  </a:lnTo>
                  <a:lnTo>
                    <a:pt x="0" y="87619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: фигура 154">
              <a:extLst>
                <a:ext uri="{FF2B5EF4-FFF2-40B4-BE49-F238E27FC236}">
                  <a16:creationId xmlns:a16="http://schemas.microsoft.com/office/drawing/2014/main" id="{86A75043-9D94-4F99-94FE-16955BA485DD}"/>
                </a:ext>
              </a:extLst>
            </p:cNvPr>
            <p:cNvSpPr/>
            <p:nvPr/>
          </p:nvSpPr>
          <p:spPr>
            <a:xfrm>
              <a:off x="8296775" y="5448439"/>
              <a:ext cx="24170" cy="167087"/>
            </a:xfrm>
            <a:custGeom>
              <a:avLst/>
              <a:gdLst>
                <a:gd name="connsiteX0" fmla="*/ 24170 w 24170"/>
                <a:gd name="connsiteY0" fmla="*/ 0 h 167087"/>
                <a:gd name="connsiteX1" fmla="*/ 0 w 24170"/>
                <a:gd name="connsiteY1" fmla="*/ 0 h 167087"/>
                <a:gd name="connsiteX2" fmla="*/ 0 w 24170"/>
                <a:gd name="connsiteY2" fmla="*/ 167087 h 167087"/>
                <a:gd name="connsiteX3" fmla="*/ 24170 w 24170"/>
                <a:gd name="connsiteY3" fmla="*/ 167087 h 167087"/>
                <a:gd name="connsiteX4" fmla="*/ 24170 w 24170"/>
                <a:gd name="connsiteY4" fmla="*/ 0 h 1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0" h="167087">
                  <a:moveTo>
                    <a:pt x="24170" y="0"/>
                  </a:moveTo>
                  <a:lnTo>
                    <a:pt x="0" y="0"/>
                  </a:lnTo>
                  <a:lnTo>
                    <a:pt x="0" y="167087"/>
                  </a:lnTo>
                  <a:lnTo>
                    <a:pt x="24170" y="167087"/>
                  </a:lnTo>
                  <a:lnTo>
                    <a:pt x="24170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: фигура 155">
              <a:extLst>
                <a:ext uri="{FF2B5EF4-FFF2-40B4-BE49-F238E27FC236}">
                  <a16:creationId xmlns:a16="http://schemas.microsoft.com/office/drawing/2014/main" id="{4D983F10-ABB7-4FDC-AFE6-92ADDE7DEB78}"/>
                </a:ext>
              </a:extLst>
            </p:cNvPr>
            <p:cNvSpPr/>
            <p:nvPr/>
          </p:nvSpPr>
          <p:spPr>
            <a:xfrm>
              <a:off x="8181703" y="5360820"/>
              <a:ext cx="254322" cy="24211"/>
            </a:xfrm>
            <a:custGeom>
              <a:avLst/>
              <a:gdLst>
                <a:gd name="connsiteX0" fmla="*/ 254323 w 254322"/>
                <a:gd name="connsiteY0" fmla="*/ 0 h 24211"/>
                <a:gd name="connsiteX1" fmla="*/ 0 w 254322"/>
                <a:gd name="connsiteY1" fmla="*/ 0 h 24211"/>
                <a:gd name="connsiteX2" fmla="*/ 0 w 254322"/>
                <a:gd name="connsiteY2" fmla="*/ 24212 h 24211"/>
                <a:gd name="connsiteX3" fmla="*/ 254323 w 254322"/>
                <a:gd name="connsiteY3" fmla="*/ 24212 h 24211"/>
                <a:gd name="connsiteX4" fmla="*/ 254323 w 254322"/>
                <a:gd name="connsiteY4" fmla="*/ 0 h 24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2" h="24211">
                  <a:moveTo>
                    <a:pt x="254323" y="0"/>
                  </a:moveTo>
                  <a:lnTo>
                    <a:pt x="0" y="0"/>
                  </a:lnTo>
                  <a:lnTo>
                    <a:pt x="0" y="24212"/>
                  </a:lnTo>
                  <a:lnTo>
                    <a:pt x="254323" y="24212"/>
                  </a:lnTo>
                  <a:lnTo>
                    <a:pt x="25432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: фигура 156">
              <a:extLst>
                <a:ext uri="{FF2B5EF4-FFF2-40B4-BE49-F238E27FC236}">
                  <a16:creationId xmlns:a16="http://schemas.microsoft.com/office/drawing/2014/main" id="{DA9179E9-066E-4574-83E4-1780DC829687}"/>
                </a:ext>
              </a:extLst>
            </p:cNvPr>
            <p:cNvSpPr/>
            <p:nvPr/>
          </p:nvSpPr>
          <p:spPr>
            <a:xfrm>
              <a:off x="8690919" y="5356228"/>
              <a:ext cx="254085" cy="92582"/>
            </a:xfrm>
            <a:custGeom>
              <a:avLst/>
              <a:gdLst>
                <a:gd name="connsiteX0" fmla="*/ 127925 w 254085"/>
                <a:gd name="connsiteY0" fmla="*/ 24212 h 92582"/>
                <a:gd name="connsiteX1" fmla="*/ 229678 w 254085"/>
                <a:gd name="connsiteY1" fmla="*/ 92465 h 92582"/>
                <a:gd name="connsiteX2" fmla="*/ 254086 w 254085"/>
                <a:gd name="connsiteY2" fmla="*/ 92465 h 92582"/>
                <a:gd name="connsiteX3" fmla="*/ 254086 w 254085"/>
                <a:gd name="connsiteY3" fmla="*/ 4846 h 92582"/>
                <a:gd name="connsiteX4" fmla="*/ 229913 w 254085"/>
                <a:gd name="connsiteY4" fmla="*/ 4846 h 92582"/>
                <a:gd name="connsiteX5" fmla="*/ 229913 w 254085"/>
                <a:gd name="connsiteY5" fmla="*/ 46530 h 92582"/>
                <a:gd name="connsiteX6" fmla="*/ 127925 w 254085"/>
                <a:gd name="connsiteY6" fmla="*/ 0 h 92582"/>
                <a:gd name="connsiteX7" fmla="*/ 0 w 254085"/>
                <a:gd name="connsiteY7" fmla="*/ 92583 h 92582"/>
                <a:gd name="connsiteX8" fmla="*/ 26054 w 254085"/>
                <a:gd name="connsiteY8" fmla="*/ 92583 h 92582"/>
                <a:gd name="connsiteX9" fmla="*/ 127807 w 254085"/>
                <a:gd name="connsiteY9" fmla="*/ 24212 h 92582"/>
                <a:gd name="connsiteX10" fmla="*/ 127925 w 254085"/>
                <a:gd name="connsiteY10" fmla="*/ 24212 h 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5" h="92582">
                  <a:moveTo>
                    <a:pt x="127925" y="24212"/>
                  </a:moveTo>
                  <a:cubicBezTo>
                    <a:pt x="174147" y="24212"/>
                    <a:pt x="213643" y="52552"/>
                    <a:pt x="229678" y="92465"/>
                  </a:cubicBezTo>
                  <a:lnTo>
                    <a:pt x="254086" y="92465"/>
                  </a:lnTo>
                  <a:lnTo>
                    <a:pt x="254086" y="4846"/>
                  </a:lnTo>
                  <a:lnTo>
                    <a:pt x="229913" y="4846"/>
                  </a:lnTo>
                  <a:lnTo>
                    <a:pt x="229913" y="46530"/>
                  </a:lnTo>
                  <a:cubicBezTo>
                    <a:pt x="205270" y="18066"/>
                    <a:pt x="168720" y="0"/>
                    <a:pt x="127925" y="0"/>
                  </a:cubicBezTo>
                  <a:cubicBezTo>
                    <a:pt x="68031" y="0"/>
                    <a:pt x="17210" y="38973"/>
                    <a:pt x="0" y="92583"/>
                  </a:cubicBezTo>
                  <a:lnTo>
                    <a:pt x="26054" y="92583"/>
                  </a:lnTo>
                  <a:cubicBezTo>
                    <a:pt x="42089" y="52552"/>
                    <a:pt x="81708" y="24212"/>
                    <a:pt x="127807" y="24212"/>
                  </a:cubicBezTo>
                  <a:lnTo>
                    <a:pt x="127925" y="24212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: фигура 157">
              <a:extLst>
                <a:ext uri="{FF2B5EF4-FFF2-40B4-BE49-F238E27FC236}">
                  <a16:creationId xmlns:a16="http://schemas.microsoft.com/office/drawing/2014/main" id="{F89D6A92-C3EC-41EA-AD03-5B71436489CF}"/>
                </a:ext>
              </a:extLst>
            </p:cNvPr>
            <p:cNvSpPr/>
            <p:nvPr/>
          </p:nvSpPr>
          <p:spPr>
            <a:xfrm>
              <a:off x="8691148" y="5527449"/>
              <a:ext cx="254085" cy="92576"/>
            </a:xfrm>
            <a:custGeom>
              <a:avLst/>
              <a:gdLst>
                <a:gd name="connsiteX0" fmla="*/ 229795 w 254085"/>
                <a:gd name="connsiteY0" fmla="*/ 118 h 92576"/>
                <a:gd name="connsiteX1" fmla="*/ 229560 w 254085"/>
                <a:gd name="connsiteY1" fmla="*/ 118 h 92576"/>
                <a:gd name="connsiteX2" fmla="*/ 127807 w 254085"/>
                <a:gd name="connsiteY2" fmla="*/ 68371 h 92576"/>
                <a:gd name="connsiteX3" fmla="*/ 26060 w 254085"/>
                <a:gd name="connsiteY3" fmla="*/ 0 h 92576"/>
                <a:gd name="connsiteX4" fmla="*/ 0 w 254085"/>
                <a:gd name="connsiteY4" fmla="*/ 0 h 92576"/>
                <a:gd name="connsiteX5" fmla="*/ 127931 w 254085"/>
                <a:gd name="connsiteY5" fmla="*/ 92577 h 92576"/>
                <a:gd name="connsiteX6" fmla="*/ 229919 w 254085"/>
                <a:gd name="connsiteY6" fmla="*/ 46053 h 92576"/>
                <a:gd name="connsiteX7" fmla="*/ 229919 w 254085"/>
                <a:gd name="connsiteY7" fmla="*/ 87737 h 92576"/>
                <a:gd name="connsiteX8" fmla="*/ 254086 w 254085"/>
                <a:gd name="connsiteY8" fmla="*/ 87737 h 92576"/>
                <a:gd name="connsiteX9" fmla="*/ 254086 w 254085"/>
                <a:gd name="connsiteY9" fmla="*/ 118 h 92576"/>
                <a:gd name="connsiteX10" fmla="*/ 229919 w 254085"/>
                <a:gd name="connsiteY10" fmla="*/ 118 h 92576"/>
                <a:gd name="connsiteX11" fmla="*/ 229795 w 254085"/>
                <a:gd name="connsiteY11" fmla="*/ 118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76">
                  <a:moveTo>
                    <a:pt x="229795" y="118"/>
                  </a:moveTo>
                  <a:lnTo>
                    <a:pt x="229560" y="118"/>
                  </a:lnTo>
                  <a:cubicBezTo>
                    <a:pt x="213525" y="40149"/>
                    <a:pt x="173912" y="68371"/>
                    <a:pt x="127807" y="68371"/>
                  </a:cubicBezTo>
                  <a:cubicBezTo>
                    <a:pt x="81708" y="68371"/>
                    <a:pt x="42095" y="40031"/>
                    <a:pt x="26060" y="0"/>
                  </a:cubicBezTo>
                  <a:lnTo>
                    <a:pt x="0" y="0"/>
                  </a:lnTo>
                  <a:cubicBezTo>
                    <a:pt x="17099" y="53610"/>
                    <a:pt x="67914" y="92577"/>
                    <a:pt x="127931" y="92577"/>
                  </a:cubicBezTo>
                  <a:cubicBezTo>
                    <a:pt x="168844" y="92577"/>
                    <a:pt x="205394" y="74511"/>
                    <a:pt x="229919" y="46053"/>
                  </a:cubicBezTo>
                  <a:lnTo>
                    <a:pt x="229919" y="87737"/>
                  </a:lnTo>
                  <a:lnTo>
                    <a:pt x="254086" y="87737"/>
                  </a:lnTo>
                  <a:lnTo>
                    <a:pt x="254086" y="118"/>
                  </a:lnTo>
                  <a:lnTo>
                    <a:pt x="229919" y="118"/>
                  </a:lnTo>
                  <a:lnTo>
                    <a:pt x="229795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: фигура 158">
              <a:extLst>
                <a:ext uri="{FF2B5EF4-FFF2-40B4-BE49-F238E27FC236}">
                  <a16:creationId xmlns:a16="http://schemas.microsoft.com/office/drawing/2014/main" id="{3F1AA804-93FD-4B75-84C8-3CDAAC96C553}"/>
                </a:ext>
              </a:extLst>
            </p:cNvPr>
            <p:cNvSpPr/>
            <p:nvPr/>
          </p:nvSpPr>
          <p:spPr>
            <a:xfrm>
              <a:off x="8181818" y="5866574"/>
              <a:ext cx="254086" cy="92576"/>
            </a:xfrm>
            <a:custGeom>
              <a:avLst/>
              <a:gdLst>
                <a:gd name="connsiteX0" fmla="*/ 127928 w 254086"/>
                <a:gd name="connsiteY0" fmla="*/ 24206 h 92576"/>
                <a:gd name="connsiteX1" fmla="*/ 229680 w 254086"/>
                <a:gd name="connsiteY1" fmla="*/ 92459 h 92576"/>
                <a:gd name="connsiteX2" fmla="*/ 254087 w 254086"/>
                <a:gd name="connsiteY2" fmla="*/ 92459 h 92576"/>
                <a:gd name="connsiteX3" fmla="*/ 254087 w 254086"/>
                <a:gd name="connsiteY3" fmla="*/ 4840 h 92576"/>
                <a:gd name="connsiteX4" fmla="*/ 229916 w 254086"/>
                <a:gd name="connsiteY4" fmla="*/ 4840 h 92576"/>
                <a:gd name="connsiteX5" fmla="*/ 229916 w 254086"/>
                <a:gd name="connsiteY5" fmla="*/ 46524 h 92576"/>
                <a:gd name="connsiteX6" fmla="*/ 127928 w 254086"/>
                <a:gd name="connsiteY6" fmla="*/ 0 h 92576"/>
                <a:gd name="connsiteX7" fmla="*/ 0 w 254086"/>
                <a:gd name="connsiteY7" fmla="*/ 92577 h 92576"/>
                <a:gd name="connsiteX8" fmla="*/ 26057 w 254086"/>
                <a:gd name="connsiteY8" fmla="*/ 92577 h 92576"/>
                <a:gd name="connsiteX9" fmla="*/ 127810 w 254086"/>
                <a:gd name="connsiteY9" fmla="*/ 24206 h 92576"/>
                <a:gd name="connsiteX10" fmla="*/ 127928 w 254086"/>
                <a:gd name="connsiteY10" fmla="*/ 24206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6" h="92576">
                  <a:moveTo>
                    <a:pt x="127928" y="24206"/>
                  </a:moveTo>
                  <a:cubicBezTo>
                    <a:pt x="174147" y="24206"/>
                    <a:pt x="213645" y="52546"/>
                    <a:pt x="229680" y="92459"/>
                  </a:cubicBezTo>
                  <a:lnTo>
                    <a:pt x="254087" y="92459"/>
                  </a:lnTo>
                  <a:lnTo>
                    <a:pt x="254087" y="4840"/>
                  </a:lnTo>
                  <a:lnTo>
                    <a:pt x="229916" y="4840"/>
                  </a:lnTo>
                  <a:lnTo>
                    <a:pt x="229916" y="46524"/>
                  </a:lnTo>
                  <a:cubicBezTo>
                    <a:pt x="205274" y="18066"/>
                    <a:pt x="168723" y="0"/>
                    <a:pt x="127928" y="0"/>
                  </a:cubicBezTo>
                  <a:cubicBezTo>
                    <a:pt x="68031" y="0"/>
                    <a:pt x="17214" y="38967"/>
                    <a:pt x="0" y="92577"/>
                  </a:cubicBezTo>
                  <a:lnTo>
                    <a:pt x="26057" y="92577"/>
                  </a:lnTo>
                  <a:cubicBezTo>
                    <a:pt x="42092" y="52546"/>
                    <a:pt x="81708" y="24206"/>
                    <a:pt x="127810" y="24206"/>
                  </a:cubicBezTo>
                  <a:lnTo>
                    <a:pt x="127928" y="24206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: фигура 159">
              <a:extLst>
                <a:ext uri="{FF2B5EF4-FFF2-40B4-BE49-F238E27FC236}">
                  <a16:creationId xmlns:a16="http://schemas.microsoft.com/office/drawing/2014/main" id="{EFE8001A-B439-4AB4-AF25-33AF2DE5EC13}"/>
                </a:ext>
              </a:extLst>
            </p:cNvPr>
            <p:cNvSpPr/>
            <p:nvPr/>
          </p:nvSpPr>
          <p:spPr>
            <a:xfrm>
              <a:off x="8181933" y="6037920"/>
              <a:ext cx="254086" cy="92583"/>
            </a:xfrm>
            <a:custGeom>
              <a:avLst/>
              <a:gdLst>
                <a:gd name="connsiteX0" fmla="*/ 229798 w 254086"/>
                <a:gd name="connsiteY0" fmla="*/ 124 h 92583"/>
                <a:gd name="connsiteX1" fmla="*/ 229562 w 254086"/>
                <a:gd name="connsiteY1" fmla="*/ 124 h 92583"/>
                <a:gd name="connsiteX2" fmla="*/ 127810 w 254086"/>
                <a:gd name="connsiteY2" fmla="*/ 68371 h 92583"/>
                <a:gd name="connsiteX3" fmla="*/ 26056 w 254086"/>
                <a:gd name="connsiteY3" fmla="*/ 0 h 92583"/>
                <a:gd name="connsiteX4" fmla="*/ 0 w 254086"/>
                <a:gd name="connsiteY4" fmla="*/ 0 h 92583"/>
                <a:gd name="connsiteX5" fmla="*/ 127927 w 254086"/>
                <a:gd name="connsiteY5" fmla="*/ 92583 h 92583"/>
                <a:gd name="connsiteX6" fmla="*/ 229916 w 254086"/>
                <a:gd name="connsiteY6" fmla="*/ 46053 h 92583"/>
                <a:gd name="connsiteX7" fmla="*/ 229916 w 254086"/>
                <a:gd name="connsiteY7" fmla="*/ 87737 h 92583"/>
                <a:gd name="connsiteX8" fmla="*/ 254086 w 254086"/>
                <a:gd name="connsiteY8" fmla="*/ 87737 h 92583"/>
                <a:gd name="connsiteX9" fmla="*/ 254086 w 254086"/>
                <a:gd name="connsiteY9" fmla="*/ 124 h 92583"/>
                <a:gd name="connsiteX10" fmla="*/ 229916 w 254086"/>
                <a:gd name="connsiteY10" fmla="*/ 124 h 92583"/>
                <a:gd name="connsiteX11" fmla="*/ 229798 w 254086"/>
                <a:gd name="connsiteY11" fmla="*/ 124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6" h="92583">
                  <a:moveTo>
                    <a:pt x="229798" y="124"/>
                  </a:moveTo>
                  <a:lnTo>
                    <a:pt x="229562" y="124"/>
                  </a:lnTo>
                  <a:cubicBezTo>
                    <a:pt x="213527" y="40149"/>
                    <a:pt x="173910" y="68371"/>
                    <a:pt x="127810" y="68371"/>
                  </a:cubicBezTo>
                  <a:cubicBezTo>
                    <a:pt x="81708" y="68371"/>
                    <a:pt x="42092" y="40031"/>
                    <a:pt x="26056" y="0"/>
                  </a:cubicBezTo>
                  <a:lnTo>
                    <a:pt x="0" y="0"/>
                  </a:lnTo>
                  <a:cubicBezTo>
                    <a:pt x="17096" y="53610"/>
                    <a:pt x="67913" y="92583"/>
                    <a:pt x="127927" y="92583"/>
                  </a:cubicBezTo>
                  <a:cubicBezTo>
                    <a:pt x="168841" y="92583"/>
                    <a:pt x="205391" y="74517"/>
                    <a:pt x="229916" y="46053"/>
                  </a:cubicBezTo>
                  <a:lnTo>
                    <a:pt x="229916" y="87737"/>
                  </a:lnTo>
                  <a:lnTo>
                    <a:pt x="254086" y="87737"/>
                  </a:lnTo>
                  <a:lnTo>
                    <a:pt x="254086" y="124"/>
                  </a:lnTo>
                  <a:lnTo>
                    <a:pt x="229916" y="124"/>
                  </a:lnTo>
                  <a:lnTo>
                    <a:pt x="229798" y="12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: фигура 160">
              <a:extLst>
                <a:ext uri="{FF2B5EF4-FFF2-40B4-BE49-F238E27FC236}">
                  <a16:creationId xmlns:a16="http://schemas.microsoft.com/office/drawing/2014/main" id="{90804AA6-E6E1-4BAD-959B-67C0654DE7A1}"/>
                </a:ext>
              </a:extLst>
            </p:cNvPr>
            <p:cNvSpPr/>
            <p:nvPr/>
          </p:nvSpPr>
          <p:spPr>
            <a:xfrm>
              <a:off x="9824821" y="5958805"/>
              <a:ext cx="24172" cy="167093"/>
            </a:xfrm>
            <a:custGeom>
              <a:avLst/>
              <a:gdLst>
                <a:gd name="connsiteX0" fmla="*/ 24173 w 24172"/>
                <a:gd name="connsiteY0" fmla="*/ 0 h 167093"/>
                <a:gd name="connsiteX1" fmla="*/ 0 w 24172"/>
                <a:gd name="connsiteY1" fmla="*/ 0 h 167093"/>
                <a:gd name="connsiteX2" fmla="*/ 0 w 24172"/>
                <a:gd name="connsiteY2" fmla="*/ 167094 h 167093"/>
                <a:gd name="connsiteX3" fmla="*/ 24173 w 24172"/>
                <a:gd name="connsiteY3" fmla="*/ 167094 h 167093"/>
                <a:gd name="connsiteX4" fmla="*/ 24173 w 24172"/>
                <a:gd name="connsiteY4" fmla="*/ 0 h 16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93">
                  <a:moveTo>
                    <a:pt x="24173" y="0"/>
                  </a:moveTo>
                  <a:lnTo>
                    <a:pt x="0" y="0"/>
                  </a:lnTo>
                  <a:lnTo>
                    <a:pt x="0" y="167094"/>
                  </a:lnTo>
                  <a:lnTo>
                    <a:pt x="24173" y="167094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2" name="Полилиния: фигура 161">
              <a:extLst>
                <a:ext uri="{FF2B5EF4-FFF2-40B4-BE49-F238E27FC236}">
                  <a16:creationId xmlns:a16="http://schemas.microsoft.com/office/drawing/2014/main" id="{2ED55397-F1B4-43C3-86F1-939F755EF33D}"/>
                </a:ext>
              </a:extLst>
            </p:cNvPr>
            <p:cNvSpPr/>
            <p:nvPr/>
          </p:nvSpPr>
          <p:spPr>
            <a:xfrm>
              <a:off x="9709750" y="5871192"/>
              <a:ext cx="254320" cy="24205"/>
            </a:xfrm>
            <a:custGeom>
              <a:avLst/>
              <a:gdLst>
                <a:gd name="connsiteX0" fmla="*/ 254321 w 254320"/>
                <a:gd name="connsiteY0" fmla="*/ 0 h 24205"/>
                <a:gd name="connsiteX1" fmla="*/ 0 w 254320"/>
                <a:gd name="connsiteY1" fmla="*/ 0 h 24205"/>
                <a:gd name="connsiteX2" fmla="*/ 0 w 254320"/>
                <a:gd name="connsiteY2" fmla="*/ 24205 h 24205"/>
                <a:gd name="connsiteX3" fmla="*/ 254321 w 254320"/>
                <a:gd name="connsiteY3" fmla="*/ 24205 h 24205"/>
                <a:gd name="connsiteX4" fmla="*/ 254321 w 254320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0" h="24205">
                  <a:moveTo>
                    <a:pt x="254321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1" y="24205"/>
                  </a:lnTo>
                  <a:lnTo>
                    <a:pt x="254321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" name="Полилиния: фигура 162">
              <a:extLst>
                <a:ext uri="{FF2B5EF4-FFF2-40B4-BE49-F238E27FC236}">
                  <a16:creationId xmlns:a16="http://schemas.microsoft.com/office/drawing/2014/main" id="{12BEA593-1960-4452-8FA0-00DEDC4E019F}"/>
                </a:ext>
              </a:extLst>
            </p:cNvPr>
            <p:cNvSpPr/>
            <p:nvPr/>
          </p:nvSpPr>
          <p:spPr>
            <a:xfrm>
              <a:off x="9200534" y="5866346"/>
              <a:ext cx="253968" cy="92694"/>
            </a:xfrm>
            <a:custGeom>
              <a:avLst/>
              <a:gdLst>
                <a:gd name="connsiteX0" fmla="*/ 127102 w 253968"/>
                <a:gd name="connsiteY0" fmla="*/ 0 h 92694"/>
                <a:gd name="connsiteX1" fmla="*/ 0 w 253968"/>
                <a:gd name="connsiteY1" fmla="*/ 92694 h 92694"/>
                <a:gd name="connsiteX2" fmla="*/ 25825 w 253968"/>
                <a:gd name="connsiteY2" fmla="*/ 92694 h 92694"/>
                <a:gd name="connsiteX3" fmla="*/ 126984 w 253968"/>
                <a:gd name="connsiteY3" fmla="*/ 24205 h 92694"/>
                <a:gd name="connsiteX4" fmla="*/ 228149 w 253968"/>
                <a:gd name="connsiteY4" fmla="*/ 92694 h 92694"/>
                <a:gd name="connsiteX5" fmla="*/ 253968 w 253968"/>
                <a:gd name="connsiteY5" fmla="*/ 92694 h 92694"/>
                <a:gd name="connsiteX6" fmla="*/ 126866 w 253968"/>
                <a:gd name="connsiteY6" fmla="*/ 0 h 92694"/>
                <a:gd name="connsiteX7" fmla="*/ 127102 w 253968"/>
                <a:gd name="connsiteY7" fmla="*/ 0 h 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4">
                  <a:moveTo>
                    <a:pt x="127102" y="0"/>
                  </a:moveTo>
                  <a:cubicBezTo>
                    <a:pt x="67561" y="0"/>
                    <a:pt x="16864" y="39084"/>
                    <a:pt x="0" y="92694"/>
                  </a:cubicBezTo>
                  <a:lnTo>
                    <a:pt x="25825" y="92694"/>
                  </a:lnTo>
                  <a:cubicBezTo>
                    <a:pt x="41742" y="52663"/>
                    <a:pt x="81120" y="24205"/>
                    <a:pt x="126984" y="24205"/>
                  </a:cubicBezTo>
                  <a:cubicBezTo>
                    <a:pt x="172854" y="24205"/>
                    <a:pt x="212232" y="52663"/>
                    <a:pt x="228149" y="92694"/>
                  </a:cubicBezTo>
                  <a:lnTo>
                    <a:pt x="253968" y="92694"/>
                  </a:lnTo>
                  <a:cubicBezTo>
                    <a:pt x="236993" y="38967"/>
                    <a:pt x="186531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: фигура 163">
              <a:extLst>
                <a:ext uri="{FF2B5EF4-FFF2-40B4-BE49-F238E27FC236}">
                  <a16:creationId xmlns:a16="http://schemas.microsoft.com/office/drawing/2014/main" id="{C247B111-F6C3-47A6-A092-38E5263F80A2}"/>
                </a:ext>
              </a:extLst>
            </p:cNvPr>
            <p:cNvSpPr/>
            <p:nvPr/>
          </p:nvSpPr>
          <p:spPr>
            <a:xfrm>
              <a:off x="9200540" y="6038037"/>
              <a:ext cx="254203" cy="92576"/>
            </a:xfrm>
            <a:custGeom>
              <a:avLst/>
              <a:gdLst>
                <a:gd name="connsiteX0" fmla="*/ 127102 w 254203"/>
                <a:gd name="connsiteY0" fmla="*/ 68371 h 92576"/>
                <a:gd name="connsiteX1" fmla="*/ 25943 w 254203"/>
                <a:gd name="connsiteY1" fmla="*/ 0 h 92576"/>
                <a:gd name="connsiteX2" fmla="*/ 0 w 254203"/>
                <a:gd name="connsiteY2" fmla="*/ 0 h 92576"/>
                <a:gd name="connsiteX3" fmla="*/ 127102 w 254203"/>
                <a:gd name="connsiteY3" fmla="*/ 92577 h 92576"/>
                <a:gd name="connsiteX4" fmla="*/ 254203 w 254203"/>
                <a:gd name="connsiteY4" fmla="*/ 0 h 92576"/>
                <a:gd name="connsiteX5" fmla="*/ 228267 w 254203"/>
                <a:gd name="connsiteY5" fmla="*/ 0 h 92576"/>
                <a:gd name="connsiteX6" fmla="*/ 127102 w 254203"/>
                <a:gd name="connsiteY6" fmla="*/ 68371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76">
                  <a:moveTo>
                    <a:pt x="127102" y="68371"/>
                  </a:moveTo>
                  <a:cubicBezTo>
                    <a:pt x="81238" y="68371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0"/>
                    <a:pt x="67443" y="92577"/>
                    <a:pt x="127102" y="92577"/>
                  </a:cubicBezTo>
                  <a:cubicBezTo>
                    <a:pt x="186766" y="92577"/>
                    <a:pt x="237228" y="53610"/>
                    <a:pt x="254203" y="0"/>
                  </a:cubicBezTo>
                  <a:lnTo>
                    <a:pt x="228267" y="0"/>
                  </a:lnTo>
                  <a:cubicBezTo>
                    <a:pt x="212350" y="40031"/>
                    <a:pt x="172972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: фигура 164">
              <a:extLst>
                <a:ext uri="{FF2B5EF4-FFF2-40B4-BE49-F238E27FC236}">
                  <a16:creationId xmlns:a16="http://schemas.microsoft.com/office/drawing/2014/main" id="{160A3BA0-304D-4730-93AB-FB5336AD5599}"/>
                </a:ext>
              </a:extLst>
            </p:cNvPr>
            <p:cNvSpPr/>
            <p:nvPr/>
          </p:nvSpPr>
          <p:spPr>
            <a:xfrm>
              <a:off x="8690919" y="5871192"/>
              <a:ext cx="254327" cy="87736"/>
            </a:xfrm>
            <a:custGeom>
              <a:avLst/>
              <a:gdLst>
                <a:gd name="connsiteX0" fmla="*/ 230154 w 254327"/>
                <a:gd name="connsiteY0" fmla="*/ 63414 h 87736"/>
                <a:gd name="connsiteX1" fmla="*/ 24173 w 254327"/>
                <a:gd name="connsiteY1" fmla="*/ 63414 h 87736"/>
                <a:gd name="connsiteX2" fmla="*/ 24173 w 254327"/>
                <a:gd name="connsiteY2" fmla="*/ 0 h 87736"/>
                <a:gd name="connsiteX3" fmla="*/ 0 w 254327"/>
                <a:gd name="connsiteY3" fmla="*/ 0 h 87736"/>
                <a:gd name="connsiteX4" fmla="*/ 0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230154 w 254327"/>
                <a:gd name="connsiteY7" fmla="*/ 0 h 87736"/>
                <a:gd name="connsiteX8" fmla="*/ 230154 w 254327"/>
                <a:gd name="connsiteY8" fmla="*/ 63414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230154" y="63414"/>
                  </a:moveTo>
                  <a:lnTo>
                    <a:pt x="24173" y="63414"/>
                  </a:lnTo>
                  <a:lnTo>
                    <a:pt x="24173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230154" y="0"/>
                  </a:lnTo>
                  <a:lnTo>
                    <a:pt x="230154" y="6341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: фигура 165">
              <a:extLst>
                <a:ext uri="{FF2B5EF4-FFF2-40B4-BE49-F238E27FC236}">
                  <a16:creationId xmlns:a16="http://schemas.microsoft.com/office/drawing/2014/main" id="{CEC015A2-F133-4613-8897-E9EE3899F628}"/>
                </a:ext>
              </a:extLst>
            </p:cNvPr>
            <p:cNvSpPr/>
            <p:nvPr/>
          </p:nvSpPr>
          <p:spPr>
            <a:xfrm>
              <a:off x="8690919" y="6038168"/>
              <a:ext cx="254320" cy="87736"/>
            </a:xfrm>
            <a:custGeom>
              <a:avLst/>
              <a:gdLst>
                <a:gd name="connsiteX0" fmla="*/ 0 w 254320"/>
                <a:gd name="connsiteY0" fmla="*/ 87737 h 87736"/>
                <a:gd name="connsiteX1" fmla="*/ 24173 w 254320"/>
                <a:gd name="connsiteY1" fmla="*/ 87737 h 87736"/>
                <a:gd name="connsiteX2" fmla="*/ 24173 w 254320"/>
                <a:gd name="connsiteY2" fmla="*/ 24323 h 87736"/>
                <a:gd name="connsiteX3" fmla="*/ 230148 w 254320"/>
                <a:gd name="connsiteY3" fmla="*/ 24323 h 87736"/>
                <a:gd name="connsiteX4" fmla="*/ 230148 w 254320"/>
                <a:gd name="connsiteY4" fmla="*/ 87737 h 87736"/>
                <a:gd name="connsiteX5" fmla="*/ 254321 w 254320"/>
                <a:gd name="connsiteY5" fmla="*/ 87737 h 87736"/>
                <a:gd name="connsiteX6" fmla="*/ 254321 w 254320"/>
                <a:gd name="connsiteY6" fmla="*/ 0 h 87736"/>
                <a:gd name="connsiteX7" fmla="*/ 0 w 254320"/>
                <a:gd name="connsiteY7" fmla="*/ 0 h 87736"/>
                <a:gd name="connsiteX8" fmla="*/ 0 w 254320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0" h="87736">
                  <a:moveTo>
                    <a:pt x="0" y="87737"/>
                  </a:moveTo>
                  <a:lnTo>
                    <a:pt x="24173" y="87737"/>
                  </a:lnTo>
                  <a:lnTo>
                    <a:pt x="24173" y="24323"/>
                  </a:lnTo>
                  <a:lnTo>
                    <a:pt x="230148" y="24323"/>
                  </a:lnTo>
                  <a:lnTo>
                    <a:pt x="230148" y="87737"/>
                  </a:lnTo>
                  <a:lnTo>
                    <a:pt x="254321" y="87737"/>
                  </a:lnTo>
                  <a:lnTo>
                    <a:pt x="254321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: фигура 166">
              <a:extLst>
                <a:ext uri="{FF2B5EF4-FFF2-40B4-BE49-F238E27FC236}">
                  <a16:creationId xmlns:a16="http://schemas.microsoft.com/office/drawing/2014/main" id="{68514183-CA0C-4F91-ACC1-320B6421E3C3}"/>
                </a:ext>
              </a:extLst>
            </p:cNvPr>
            <p:cNvSpPr/>
            <p:nvPr/>
          </p:nvSpPr>
          <p:spPr>
            <a:xfrm>
              <a:off x="10218868" y="5866574"/>
              <a:ext cx="254092" cy="92576"/>
            </a:xfrm>
            <a:custGeom>
              <a:avLst/>
              <a:gdLst>
                <a:gd name="connsiteX0" fmla="*/ 127931 w 254092"/>
                <a:gd name="connsiteY0" fmla="*/ 24206 h 92576"/>
                <a:gd name="connsiteX1" fmla="*/ 229684 w 254092"/>
                <a:gd name="connsiteY1" fmla="*/ 92459 h 92576"/>
                <a:gd name="connsiteX2" fmla="*/ 254092 w 254092"/>
                <a:gd name="connsiteY2" fmla="*/ 92459 h 92576"/>
                <a:gd name="connsiteX3" fmla="*/ 254092 w 254092"/>
                <a:gd name="connsiteY3" fmla="*/ 4840 h 92576"/>
                <a:gd name="connsiteX4" fmla="*/ 229919 w 254092"/>
                <a:gd name="connsiteY4" fmla="*/ 4840 h 92576"/>
                <a:gd name="connsiteX5" fmla="*/ 229919 w 254092"/>
                <a:gd name="connsiteY5" fmla="*/ 46524 h 92576"/>
                <a:gd name="connsiteX6" fmla="*/ 127931 w 254092"/>
                <a:gd name="connsiteY6" fmla="*/ 0 h 92576"/>
                <a:gd name="connsiteX7" fmla="*/ 0 w 254092"/>
                <a:gd name="connsiteY7" fmla="*/ 92577 h 92576"/>
                <a:gd name="connsiteX8" fmla="*/ 26060 w 254092"/>
                <a:gd name="connsiteY8" fmla="*/ 92577 h 92576"/>
                <a:gd name="connsiteX9" fmla="*/ 127814 w 254092"/>
                <a:gd name="connsiteY9" fmla="*/ 24206 h 92576"/>
                <a:gd name="connsiteX10" fmla="*/ 127931 w 254092"/>
                <a:gd name="connsiteY10" fmla="*/ 24206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92" h="92576">
                  <a:moveTo>
                    <a:pt x="127931" y="24206"/>
                  </a:moveTo>
                  <a:cubicBezTo>
                    <a:pt x="174147" y="24206"/>
                    <a:pt x="213650" y="52546"/>
                    <a:pt x="229684" y="92459"/>
                  </a:cubicBezTo>
                  <a:lnTo>
                    <a:pt x="254092" y="92459"/>
                  </a:lnTo>
                  <a:lnTo>
                    <a:pt x="254092" y="4840"/>
                  </a:lnTo>
                  <a:lnTo>
                    <a:pt x="229919" y="4840"/>
                  </a:lnTo>
                  <a:lnTo>
                    <a:pt x="229919" y="46524"/>
                  </a:lnTo>
                  <a:cubicBezTo>
                    <a:pt x="205276" y="18066"/>
                    <a:pt x="168726" y="0"/>
                    <a:pt x="127931" y="0"/>
                  </a:cubicBezTo>
                  <a:cubicBezTo>
                    <a:pt x="68031" y="0"/>
                    <a:pt x="17217" y="38967"/>
                    <a:pt x="0" y="92577"/>
                  </a:cubicBezTo>
                  <a:lnTo>
                    <a:pt x="26060" y="92577"/>
                  </a:lnTo>
                  <a:cubicBezTo>
                    <a:pt x="42095" y="52546"/>
                    <a:pt x="81708" y="24206"/>
                    <a:pt x="127814" y="24206"/>
                  </a:cubicBezTo>
                  <a:lnTo>
                    <a:pt x="127931" y="24206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: фигура 167">
              <a:extLst>
                <a:ext uri="{FF2B5EF4-FFF2-40B4-BE49-F238E27FC236}">
                  <a16:creationId xmlns:a16="http://schemas.microsoft.com/office/drawing/2014/main" id="{816676C4-3C1E-4812-8F1C-B6C24C351420}"/>
                </a:ext>
              </a:extLst>
            </p:cNvPr>
            <p:cNvSpPr/>
            <p:nvPr/>
          </p:nvSpPr>
          <p:spPr>
            <a:xfrm>
              <a:off x="10219110" y="6037920"/>
              <a:ext cx="254092" cy="92583"/>
            </a:xfrm>
            <a:custGeom>
              <a:avLst/>
              <a:gdLst>
                <a:gd name="connsiteX0" fmla="*/ 229802 w 254092"/>
                <a:gd name="connsiteY0" fmla="*/ 124 h 92583"/>
                <a:gd name="connsiteX1" fmla="*/ 229567 w 254092"/>
                <a:gd name="connsiteY1" fmla="*/ 124 h 92583"/>
                <a:gd name="connsiteX2" fmla="*/ 127814 w 254092"/>
                <a:gd name="connsiteY2" fmla="*/ 68371 h 92583"/>
                <a:gd name="connsiteX3" fmla="*/ 26060 w 254092"/>
                <a:gd name="connsiteY3" fmla="*/ 0 h 92583"/>
                <a:gd name="connsiteX4" fmla="*/ 0 w 254092"/>
                <a:gd name="connsiteY4" fmla="*/ 0 h 92583"/>
                <a:gd name="connsiteX5" fmla="*/ 127931 w 254092"/>
                <a:gd name="connsiteY5" fmla="*/ 92583 h 92583"/>
                <a:gd name="connsiteX6" fmla="*/ 229919 w 254092"/>
                <a:gd name="connsiteY6" fmla="*/ 46053 h 92583"/>
                <a:gd name="connsiteX7" fmla="*/ 229919 w 254092"/>
                <a:gd name="connsiteY7" fmla="*/ 87737 h 92583"/>
                <a:gd name="connsiteX8" fmla="*/ 254092 w 254092"/>
                <a:gd name="connsiteY8" fmla="*/ 87737 h 92583"/>
                <a:gd name="connsiteX9" fmla="*/ 254092 w 254092"/>
                <a:gd name="connsiteY9" fmla="*/ 124 h 92583"/>
                <a:gd name="connsiteX10" fmla="*/ 229919 w 254092"/>
                <a:gd name="connsiteY10" fmla="*/ 124 h 92583"/>
                <a:gd name="connsiteX11" fmla="*/ 229802 w 254092"/>
                <a:gd name="connsiteY11" fmla="*/ 124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92" h="92583">
                  <a:moveTo>
                    <a:pt x="229802" y="124"/>
                  </a:moveTo>
                  <a:lnTo>
                    <a:pt x="229567" y="124"/>
                  </a:lnTo>
                  <a:cubicBezTo>
                    <a:pt x="213532" y="40149"/>
                    <a:pt x="173912" y="68371"/>
                    <a:pt x="127814" y="68371"/>
                  </a:cubicBezTo>
                  <a:cubicBezTo>
                    <a:pt x="81715" y="68371"/>
                    <a:pt x="42095" y="40031"/>
                    <a:pt x="26060" y="0"/>
                  </a:cubicBezTo>
                  <a:lnTo>
                    <a:pt x="0" y="0"/>
                  </a:lnTo>
                  <a:cubicBezTo>
                    <a:pt x="17099" y="53610"/>
                    <a:pt x="67914" y="92583"/>
                    <a:pt x="127931" y="92583"/>
                  </a:cubicBezTo>
                  <a:cubicBezTo>
                    <a:pt x="168844" y="92583"/>
                    <a:pt x="205394" y="74517"/>
                    <a:pt x="229919" y="46053"/>
                  </a:cubicBezTo>
                  <a:lnTo>
                    <a:pt x="229919" y="87737"/>
                  </a:lnTo>
                  <a:lnTo>
                    <a:pt x="254092" y="87737"/>
                  </a:lnTo>
                  <a:lnTo>
                    <a:pt x="254092" y="124"/>
                  </a:lnTo>
                  <a:lnTo>
                    <a:pt x="229919" y="124"/>
                  </a:lnTo>
                  <a:lnTo>
                    <a:pt x="229802" y="12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: фигура 168">
              <a:extLst>
                <a:ext uri="{FF2B5EF4-FFF2-40B4-BE49-F238E27FC236}">
                  <a16:creationId xmlns:a16="http://schemas.microsoft.com/office/drawing/2014/main" id="{BD2625C8-B754-4CF6-AE5D-2B6DCCECD503}"/>
                </a:ext>
              </a:extLst>
            </p:cNvPr>
            <p:cNvSpPr/>
            <p:nvPr/>
          </p:nvSpPr>
          <p:spPr>
            <a:xfrm>
              <a:off x="10218868" y="6381551"/>
              <a:ext cx="254327" cy="87736"/>
            </a:xfrm>
            <a:custGeom>
              <a:avLst/>
              <a:gdLst>
                <a:gd name="connsiteX0" fmla="*/ 230155 w 254327"/>
                <a:gd name="connsiteY0" fmla="*/ 63407 h 87736"/>
                <a:gd name="connsiteX1" fmla="*/ 24290 w 254327"/>
                <a:gd name="connsiteY1" fmla="*/ 63407 h 87736"/>
                <a:gd name="connsiteX2" fmla="*/ 24290 w 254327"/>
                <a:gd name="connsiteY2" fmla="*/ 0 h 87736"/>
                <a:gd name="connsiteX3" fmla="*/ 0 w 254327"/>
                <a:gd name="connsiteY3" fmla="*/ 0 h 87736"/>
                <a:gd name="connsiteX4" fmla="*/ 0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230155 w 254327"/>
                <a:gd name="connsiteY7" fmla="*/ 0 h 87736"/>
                <a:gd name="connsiteX8" fmla="*/ 230155 w 254327"/>
                <a:gd name="connsiteY8" fmla="*/ 6340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230155" y="63407"/>
                  </a:moveTo>
                  <a:lnTo>
                    <a:pt x="24290" y="63407"/>
                  </a:lnTo>
                  <a:lnTo>
                    <a:pt x="24290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230155" y="0"/>
                  </a:lnTo>
                  <a:lnTo>
                    <a:pt x="230155" y="6340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: фигура 169">
              <a:extLst>
                <a:ext uri="{FF2B5EF4-FFF2-40B4-BE49-F238E27FC236}">
                  <a16:creationId xmlns:a16="http://schemas.microsoft.com/office/drawing/2014/main" id="{49ED7CFA-404A-45FF-ACDE-D6E169E8D6F1}"/>
                </a:ext>
              </a:extLst>
            </p:cNvPr>
            <p:cNvSpPr/>
            <p:nvPr/>
          </p:nvSpPr>
          <p:spPr>
            <a:xfrm>
              <a:off x="10218868" y="6548606"/>
              <a:ext cx="254327" cy="87651"/>
            </a:xfrm>
            <a:custGeom>
              <a:avLst/>
              <a:gdLst>
                <a:gd name="connsiteX0" fmla="*/ 0 w 254327"/>
                <a:gd name="connsiteY0" fmla="*/ 87652 h 87651"/>
                <a:gd name="connsiteX1" fmla="*/ 24290 w 254327"/>
                <a:gd name="connsiteY1" fmla="*/ 87652 h 87651"/>
                <a:gd name="connsiteX2" fmla="*/ 24290 w 254327"/>
                <a:gd name="connsiteY2" fmla="*/ 24362 h 87651"/>
                <a:gd name="connsiteX3" fmla="*/ 230155 w 254327"/>
                <a:gd name="connsiteY3" fmla="*/ 24362 h 87651"/>
                <a:gd name="connsiteX4" fmla="*/ 230155 w 254327"/>
                <a:gd name="connsiteY4" fmla="*/ 87652 h 87651"/>
                <a:gd name="connsiteX5" fmla="*/ 254327 w 254327"/>
                <a:gd name="connsiteY5" fmla="*/ 87652 h 87651"/>
                <a:gd name="connsiteX6" fmla="*/ 254327 w 254327"/>
                <a:gd name="connsiteY6" fmla="*/ 0 h 87651"/>
                <a:gd name="connsiteX7" fmla="*/ 0 w 254327"/>
                <a:gd name="connsiteY7" fmla="*/ 0 h 87651"/>
                <a:gd name="connsiteX8" fmla="*/ 0 w 254327"/>
                <a:gd name="connsiteY8" fmla="*/ 87652 h 8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651">
                  <a:moveTo>
                    <a:pt x="0" y="87652"/>
                  </a:moveTo>
                  <a:lnTo>
                    <a:pt x="24290" y="87652"/>
                  </a:lnTo>
                  <a:lnTo>
                    <a:pt x="24290" y="24362"/>
                  </a:lnTo>
                  <a:lnTo>
                    <a:pt x="230155" y="24362"/>
                  </a:lnTo>
                  <a:lnTo>
                    <a:pt x="230155" y="87652"/>
                  </a:lnTo>
                  <a:lnTo>
                    <a:pt x="254327" y="87652"/>
                  </a:lnTo>
                  <a:lnTo>
                    <a:pt x="254327" y="0"/>
                  </a:lnTo>
                  <a:lnTo>
                    <a:pt x="0" y="0"/>
                  </a:lnTo>
                  <a:lnTo>
                    <a:pt x="0" y="87652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: фигура 170">
              <a:extLst>
                <a:ext uri="{FF2B5EF4-FFF2-40B4-BE49-F238E27FC236}">
                  <a16:creationId xmlns:a16="http://schemas.microsoft.com/office/drawing/2014/main" id="{026647E1-58D3-40AB-A345-80A28C8BCF19}"/>
                </a:ext>
              </a:extLst>
            </p:cNvPr>
            <p:cNvSpPr/>
            <p:nvPr/>
          </p:nvSpPr>
          <p:spPr>
            <a:xfrm>
              <a:off x="9315474" y="6469288"/>
              <a:ext cx="24172" cy="167099"/>
            </a:xfrm>
            <a:custGeom>
              <a:avLst/>
              <a:gdLst>
                <a:gd name="connsiteX0" fmla="*/ 24173 w 24172"/>
                <a:gd name="connsiteY0" fmla="*/ 0 h 167099"/>
                <a:gd name="connsiteX1" fmla="*/ 0 w 24172"/>
                <a:gd name="connsiteY1" fmla="*/ 0 h 167099"/>
                <a:gd name="connsiteX2" fmla="*/ 0 w 24172"/>
                <a:gd name="connsiteY2" fmla="*/ 167100 h 167099"/>
                <a:gd name="connsiteX3" fmla="*/ 24173 w 24172"/>
                <a:gd name="connsiteY3" fmla="*/ 167100 h 167099"/>
                <a:gd name="connsiteX4" fmla="*/ 24173 w 24172"/>
                <a:gd name="connsiteY4" fmla="*/ 0 h 16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99">
                  <a:moveTo>
                    <a:pt x="24173" y="0"/>
                  </a:moveTo>
                  <a:lnTo>
                    <a:pt x="0" y="0"/>
                  </a:lnTo>
                  <a:lnTo>
                    <a:pt x="0" y="167100"/>
                  </a:lnTo>
                  <a:lnTo>
                    <a:pt x="24173" y="167100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2" name="Полилиния: фигура 171">
              <a:extLst>
                <a:ext uri="{FF2B5EF4-FFF2-40B4-BE49-F238E27FC236}">
                  <a16:creationId xmlns:a16="http://schemas.microsoft.com/office/drawing/2014/main" id="{748CF343-FE34-425C-965A-CCFF1CB600C8}"/>
                </a:ext>
              </a:extLst>
            </p:cNvPr>
            <p:cNvSpPr/>
            <p:nvPr/>
          </p:nvSpPr>
          <p:spPr>
            <a:xfrm>
              <a:off x="9200403" y="6381551"/>
              <a:ext cx="254320" cy="24205"/>
            </a:xfrm>
            <a:custGeom>
              <a:avLst/>
              <a:gdLst>
                <a:gd name="connsiteX0" fmla="*/ 254321 w 254320"/>
                <a:gd name="connsiteY0" fmla="*/ 0 h 24205"/>
                <a:gd name="connsiteX1" fmla="*/ 0 w 254320"/>
                <a:gd name="connsiteY1" fmla="*/ 0 h 24205"/>
                <a:gd name="connsiteX2" fmla="*/ 0 w 254320"/>
                <a:gd name="connsiteY2" fmla="*/ 24205 h 24205"/>
                <a:gd name="connsiteX3" fmla="*/ 254321 w 254320"/>
                <a:gd name="connsiteY3" fmla="*/ 24205 h 24205"/>
                <a:gd name="connsiteX4" fmla="*/ 254321 w 254320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0" h="24205">
                  <a:moveTo>
                    <a:pt x="254321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1" y="24205"/>
                  </a:lnTo>
                  <a:lnTo>
                    <a:pt x="254321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3" name="Полилиния: фигура 172">
              <a:extLst>
                <a:ext uri="{FF2B5EF4-FFF2-40B4-BE49-F238E27FC236}">
                  <a16:creationId xmlns:a16="http://schemas.microsoft.com/office/drawing/2014/main" id="{CD838F4D-DFEC-4864-AB84-6C2699220EB8}"/>
                </a:ext>
              </a:extLst>
            </p:cNvPr>
            <p:cNvSpPr/>
            <p:nvPr/>
          </p:nvSpPr>
          <p:spPr>
            <a:xfrm>
              <a:off x="8690919" y="6376829"/>
              <a:ext cx="253968" cy="92693"/>
            </a:xfrm>
            <a:custGeom>
              <a:avLst/>
              <a:gdLst>
                <a:gd name="connsiteX0" fmla="*/ 127102 w 253968"/>
                <a:gd name="connsiteY0" fmla="*/ 0 h 92693"/>
                <a:gd name="connsiteX1" fmla="*/ 0 w 253968"/>
                <a:gd name="connsiteY1" fmla="*/ 92694 h 92693"/>
                <a:gd name="connsiteX2" fmla="*/ 25825 w 253968"/>
                <a:gd name="connsiteY2" fmla="*/ 92694 h 92693"/>
                <a:gd name="connsiteX3" fmla="*/ 126984 w 253968"/>
                <a:gd name="connsiteY3" fmla="*/ 24205 h 92693"/>
                <a:gd name="connsiteX4" fmla="*/ 228149 w 253968"/>
                <a:gd name="connsiteY4" fmla="*/ 92694 h 92693"/>
                <a:gd name="connsiteX5" fmla="*/ 253968 w 253968"/>
                <a:gd name="connsiteY5" fmla="*/ 92694 h 92693"/>
                <a:gd name="connsiteX6" fmla="*/ 126866 w 253968"/>
                <a:gd name="connsiteY6" fmla="*/ 0 h 92693"/>
                <a:gd name="connsiteX7" fmla="*/ 127102 w 253968"/>
                <a:gd name="connsiteY7" fmla="*/ 0 h 9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3">
                  <a:moveTo>
                    <a:pt x="127102" y="0"/>
                  </a:moveTo>
                  <a:cubicBezTo>
                    <a:pt x="67561" y="0"/>
                    <a:pt x="16864" y="39084"/>
                    <a:pt x="0" y="92694"/>
                  </a:cubicBezTo>
                  <a:lnTo>
                    <a:pt x="25825" y="92694"/>
                  </a:lnTo>
                  <a:cubicBezTo>
                    <a:pt x="41742" y="52663"/>
                    <a:pt x="81120" y="24205"/>
                    <a:pt x="126984" y="24205"/>
                  </a:cubicBezTo>
                  <a:cubicBezTo>
                    <a:pt x="172854" y="24205"/>
                    <a:pt x="212232" y="52663"/>
                    <a:pt x="228149" y="92694"/>
                  </a:cubicBezTo>
                  <a:lnTo>
                    <a:pt x="253968" y="92694"/>
                  </a:lnTo>
                  <a:cubicBezTo>
                    <a:pt x="236993" y="38967"/>
                    <a:pt x="186531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4" name="Полилиния: фигура 173">
              <a:extLst>
                <a:ext uri="{FF2B5EF4-FFF2-40B4-BE49-F238E27FC236}">
                  <a16:creationId xmlns:a16="http://schemas.microsoft.com/office/drawing/2014/main" id="{01D24CE4-F8AE-4EA1-9F07-D8830C8FD0BD}"/>
                </a:ext>
              </a:extLst>
            </p:cNvPr>
            <p:cNvSpPr/>
            <p:nvPr/>
          </p:nvSpPr>
          <p:spPr>
            <a:xfrm>
              <a:off x="8690919" y="6548410"/>
              <a:ext cx="254203" cy="92550"/>
            </a:xfrm>
            <a:custGeom>
              <a:avLst/>
              <a:gdLst>
                <a:gd name="connsiteX0" fmla="*/ 127102 w 254203"/>
                <a:gd name="connsiteY0" fmla="*/ 68384 h 92550"/>
                <a:gd name="connsiteX1" fmla="*/ 25936 w 254203"/>
                <a:gd name="connsiteY1" fmla="*/ 0 h 92550"/>
                <a:gd name="connsiteX2" fmla="*/ 0 w 254203"/>
                <a:gd name="connsiteY2" fmla="*/ 0 h 92550"/>
                <a:gd name="connsiteX3" fmla="*/ 127102 w 254203"/>
                <a:gd name="connsiteY3" fmla="*/ 92551 h 92550"/>
                <a:gd name="connsiteX4" fmla="*/ 254203 w 254203"/>
                <a:gd name="connsiteY4" fmla="*/ 0 h 92550"/>
                <a:gd name="connsiteX5" fmla="*/ 228267 w 254203"/>
                <a:gd name="connsiteY5" fmla="*/ 0 h 92550"/>
                <a:gd name="connsiteX6" fmla="*/ 127102 w 254203"/>
                <a:gd name="connsiteY6" fmla="*/ 68384 h 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50">
                  <a:moveTo>
                    <a:pt x="127102" y="68384"/>
                  </a:moveTo>
                  <a:cubicBezTo>
                    <a:pt x="81238" y="68384"/>
                    <a:pt x="41853" y="40038"/>
                    <a:pt x="25936" y="0"/>
                  </a:cubicBezTo>
                  <a:lnTo>
                    <a:pt x="0" y="0"/>
                  </a:lnTo>
                  <a:cubicBezTo>
                    <a:pt x="16975" y="53623"/>
                    <a:pt x="67444" y="92551"/>
                    <a:pt x="127102" y="92551"/>
                  </a:cubicBezTo>
                  <a:cubicBezTo>
                    <a:pt x="186760" y="92551"/>
                    <a:pt x="237228" y="53623"/>
                    <a:pt x="254203" y="0"/>
                  </a:cubicBezTo>
                  <a:lnTo>
                    <a:pt x="228267" y="0"/>
                  </a:lnTo>
                  <a:cubicBezTo>
                    <a:pt x="212350" y="40038"/>
                    <a:pt x="172965" y="68384"/>
                    <a:pt x="127102" y="68384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: фигура 174">
              <a:extLst>
                <a:ext uri="{FF2B5EF4-FFF2-40B4-BE49-F238E27FC236}">
                  <a16:creationId xmlns:a16="http://schemas.microsoft.com/office/drawing/2014/main" id="{114B2B55-B869-4C12-B36B-14AD7E76CB9A}"/>
                </a:ext>
              </a:extLst>
            </p:cNvPr>
            <p:cNvSpPr/>
            <p:nvPr/>
          </p:nvSpPr>
          <p:spPr>
            <a:xfrm>
              <a:off x="8181703" y="6381551"/>
              <a:ext cx="254322" cy="87736"/>
            </a:xfrm>
            <a:custGeom>
              <a:avLst/>
              <a:gdLst>
                <a:gd name="connsiteX0" fmla="*/ 230152 w 254322"/>
                <a:gd name="connsiteY0" fmla="*/ 63407 h 87736"/>
                <a:gd name="connsiteX1" fmla="*/ 24288 w 254322"/>
                <a:gd name="connsiteY1" fmla="*/ 63407 h 87736"/>
                <a:gd name="connsiteX2" fmla="*/ 24288 w 254322"/>
                <a:gd name="connsiteY2" fmla="*/ 0 h 87736"/>
                <a:gd name="connsiteX3" fmla="*/ 0 w 254322"/>
                <a:gd name="connsiteY3" fmla="*/ 0 h 87736"/>
                <a:gd name="connsiteX4" fmla="*/ 0 w 254322"/>
                <a:gd name="connsiteY4" fmla="*/ 87737 h 87736"/>
                <a:gd name="connsiteX5" fmla="*/ 254323 w 254322"/>
                <a:gd name="connsiteY5" fmla="*/ 87737 h 87736"/>
                <a:gd name="connsiteX6" fmla="*/ 254323 w 254322"/>
                <a:gd name="connsiteY6" fmla="*/ 0 h 87736"/>
                <a:gd name="connsiteX7" fmla="*/ 230152 w 254322"/>
                <a:gd name="connsiteY7" fmla="*/ 0 h 87736"/>
                <a:gd name="connsiteX8" fmla="*/ 230152 w 254322"/>
                <a:gd name="connsiteY8" fmla="*/ 6340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2" h="87736">
                  <a:moveTo>
                    <a:pt x="230152" y="63407"/>
                  </a:moveTo>
                  <a:lnTo>
                    <a:pt x="24288" y="63407"/>
                  </a:lnTo>
                  <a:lnTo>
                    <a:pt x="24288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3" y="87737"/>
                  </a:lnTo>
                  <a:lnTo>
                    <a:pt x="254323" y="0"/>
                  </a:lnTo>
                  <a:lnTo>
                    <a:pt x="230152" y="0"/>
                  </a:lnTo>
                  <a:lnTo>
                    <a:pt x="230152" y="6340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: фигура 175">
              <a:extLst>
                <a:ext uri="{FF2B5EF4-FFF2-40B4-BE49-F238E27FC236}">
                  <a16:creationId xmlns:a16="http://schemas.microsoft.com/office/drawing/2014/main" id="{5C134022-36D9-4595-B702-5E986D3AB4F6}"/>
                </a:ext>
              </a:extLst>
            </p:cNvPr>
            <p:cNvSpPr/>
            <p:nvPr/>
          </p:nvSpPr>
          <p:spPr>
            <a:xfrm>
              <a:off x="8181703" y="6548606"/>
              <a:ext cx="254322" cy="87651"/>
            </a:xfrm>
            <a:custGeom>
              <a:avLst/>
              <a:gdLst>
                <a:gd name="connsiteX0" fmla="*/ 0 w 254322"/>
                <a:gd name="connsiteY0" fmla="*/ 87652 h 87651"/>
                <a:gd name="connsiteX1" fmla="*/ 24288 w 254322"/>
                <a:gd name="connsiteY1" fmla="*/ 87652 h 87651"/>
                <a:gd name="connsiteX2" fmla="*/ 24288 w 254322"/>
                <a:gd name="connsiteY2" fmla="*/ 24362 h 87651"/>
                <a:gd name="connsiteX3" fmla="*/ 230152 w 254322"/>
                <a:gd name="connsiteY3" fmla="*/ 24362 h 87651"/>
                <a:gd name="connsiteX4" fmla="*/ 230152 w 254322"/>
                <a:gd name="connsiteY4" fmla="*/ 87652 h 87651"/>
                <a:gd name="connsiteX5" fmla="*/ 254323 w 254322"/>
                <a:gd name="connsiteY5" fmla="*/ 87652 h 87651"/>
                <a:gd name="connsiteX6" fmla="*/ 254323 w 254322"/>
                <a:gd name="connsiteY6" fmla="*/ 0 h 87651"/>
                <a:gd name="connsiteX7" fmla="*/ 0 w 254322"/>
                <a:gd name="connsiteY7" fmla="*/ 0 h 87651"/>
                <a:gd name="connsiteX8" fmla="*/ 0 w 254322"/>
                <a:gd name="connsiteY8" fmla="*/ 87652 h 8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2" h="87651">
                  <a:moveTo>
                    <a:pt x="0" y="87652"/>
                  </a:moveTo>
                  <a:lnTo>
                    <a:pt x="24288" y="87652"/>
                  </a:lnTo>
                  <a:lnTo>
                    <a:pt x="24288" y="24362"/>
                  </a:lnTo>
                  <a:lnTo>
                    <a:pt x="230152" y="24362"/>
                  </a:lnTo>
                  <a:lnTo>
                    <a:pt x="230152" y="87652"/>
                  </a:lnTo>
                  <a:lnTo>
                    <a:pt x="254323" y="87652"/>
                  </a:lnTo>
                  <a:lnTo>
                    <a:pt x="254323" y="0"/>
                  </a:lnTo>
                  <a:lnTo>
                    <a:pt x="0" y="0"/>
                  </a:lnTo>
                  <a:lnTo>
                    <a:pt x="0" y="87652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: фигура 176">
              <a:extLst>
                <a:ext uri="{FF2B5EF4-FFF2-40B4-BE49-F238E27FC236}">
                  <a16:creationId xmlns:a16="http://schemas.microsoft.com/office/drawing/2014/main" id="{09F249DA-1F61-4B21-BBD9-730EE182ED7F}"/>
                </a:ext>
              </a:extLst>
            </p:cNvPr>
            <p:cNvSpPr/>
            <p:nvPr/>
          </p:nvSpPr>
          <p:spPr>
            <a:xfrm>
              <a:off x="9709750" y="6377058"/>
              <a:ext cx="254085" cy="92576"/>
            </a:xfrm>
            <a:custGeom>
              <a:avLst/>
              <a:gdLst>
                <a:gd name="connsiteX0" fmla="*/ 127931 w 254085"/>
                <a:gd name="connsiteY0" fmla="*/ 24212 h 92576"/>
                <a:gd name="connsiteX1" fmla="*/ 229684 w 254085"/>
                <a:gd name="connsiteY1" fmla="*/ 92459 h 92576"/>
                <a:gd name="connsiteX2" fmla="*/ 254086 w 254085"/>
                <a:gd name="connsiteY2" fmla="*/ 92459 h 92576"/>
                <a:gd name="connsiteX3" fmla="*/ 254086 w 254085"/>
                <a:gd name="connsiteY3" fmla="*/ 4840 h 92576"/>
                <a:gd name="connsiteX4" fmla="*/ 229919 w 254085"/>
                <a:gd name="connsiteY4" fmla="*/ 4840 h 92576"/>
                <a:gd name="connsiteX5" fmla="*/ 229919 w 254085"/>
                <a:gd name="connsiteY5" fmla="*/ 46530 h 92576"/>
                <a:gd name="connsiteX6" fmla="*/ 127931 w 254085"/>
                <a:gd name="connsiteY6" fmla="*/ 0 h 92576"/>
                <a:gd name="connsiteX7" fmla="*/ 0 w 254085"/>
                <a:gd name="connsiteY7" fmla="*/ 92577 h 92576"/>
                <a:gd name="connsiteX8" fmla="*/ 26060 w 254085"/>
                <a:gd name="connsiteY8" fmla="*/ 92577 h 92576"/>
                <a:gd name="connsiteX9" fmla="*/ 127814 w 254085"/>
                <a:gd name="connsiteY9" fmla="*/ 24212 h 92576"/>
                <a:gd name="connsiteX10" fmla="*/ 127931 w 254085"/>
                <a:gd name="connsiteY10" fmla="*/ 24212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5" h="92576">
                  <a:moveTo>
                    <a:pt x="127931" y="24212"/>
                  </a:moveTo>
                  <a:cubicBezTo>
                    <a:pt x="174147" y="24212"/>
                    <a:pt x="213643" y="52552"/>
                    <a:pt x="229684" y="92459"/>
                  </a:cubicBezTo>
                  <a:lnTo>
                    <a:pt x="254086" y="92459"/>
                  </a:lnTo>
                  <a:lnTo>
                    <a:pt x="254086" y="4840"/>
                  </a:lnTo>
                  <a:lnTo>
                    <a:pt x="229919" y="4840"/>
                  </a:lnTo>
                  <a:lnTo>
                    <a:pt x="229919" y="46530"/>
                  </a:lnTo>
                  <a:cubicBezTo>
                    <a:pt x="205276" y="18066"/>
                    <a:pt x="168726" y="0"/>
                    <a:pt x="127931" y="0"/>
                  </a:cubicBezTo>
                  <a:cubicBezTo>
                    <a:pt x="68031" y="0"/>
                    <a:pt x="17217" y="38967"/>
                    <a:pt x="0" y="92577"/>
                  </a:cubicBezTo>
                  <a:lnTo>
                    <a:pt x="26060" y="92577"/>
                  </a:lnTo>
                  <a:cubicBezTo>
                    <a:pt x="42095" y="52552"/>
                    <a:pt x="81708" y="24212"/>
                    <a:pt x="127814" y="24212"/>
                  </a:cubicBezTo>
                  <a:lnTo>
                    <a:pt x="127931" y="24212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: фигура 177">
              <a:extLst>
                <a:ext uri="{FF2B5EF4-FFF2-40B4-BE49-F238E27FC236}">
                  <a16:creationId xmlns:a16="http://schemas.microsoft.com/office/drawing/2014/main" id="{C97D387D-5C49-4275-B145-BE2FD3D4227C}"/>
                </a:ext>
              </a:extLst>
            </p:cNvPr>
            <p:cNvSpPr/>
            <p:nvPr/>
          </p:nvSpPr>
          <p:spPr>
            <a:xfrm>
              <a:off x="9709985" y="6548279"/>
              <a:ext cx="254085" cy="92550"/>
            </a:xfrm>
            <a:custGeom>
              <a:avLst/>
              <a:gdLst>
                <a:gd name="connsiteX0" fmla="*/ 229802 w 254085"/>
                <a:gd name="connsiteY0" fmla="*/ 130 h 92550"/>
                <a:gd name="connsiteX1" fmla="*/ 229567 w 254085"/>
                <a:gd name="connsiteY1" fmla="*/ 130 h 92550"/>
                <a:gd name="connsiteX2" fmla="*/ 127814 w 254085"/>
                <a:gd name="connsiteY2" fmla="*/ 68384 h 92550"/>
                <a:gd name="connsiteX3" fmla="*/ 26060 w 254085"/>
                <a:gd name="connsiteY3" fmla="*/ 0 h 92550"/>
                <a:gd name="connsiteX4" fmla="*/ 0 w 254085"/>
                <a:gd name="connsiteY4" fmla="*/ 0 h 92550"/>
                <a:gd name="connsiteX5" fmla="*/ 127931 w 254085"/>
                <a:gd name="connsiteY5" fmla="*/ 92550 h 92550"/>
                <a:gd name="connsiteX6" fmla="*/ 229919 w 254085"/>
                <a:gd name="connsiteY6" fmla="*/ 46046 h 92550"/>
                <a:gd name="connsiteX7" fmla="*/ 229919 w 254085"/>
                <a:gd name="connsiteY7" fmla="*/ 87717 h 92550"/>
                <a:gd name="connsiteX8" fmla="*/ 254085 w 254085"/>
                <a:gd name="connsiteY8" fmla="*/ 87717 h 92550"/>
                <a:gd name="connsiteX9" fmla="*/ 254085 w 254085"/>
                <a:gd name="connsiteY9" fmla="*/ 130 h 92550"/>
                <a:gd name="connsiteX10" fmla="*/ 229919 w 254085"/>
                <a:gd name="connsiteY10" fmla="*/ 130 h 92550"/>
                <a:gd name="connsiteX11" fmla="*/ 229802 w 254085"/>
                <a:gd name="connsiteY11" fmla="*/ 130 h 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50">
                  <a:moveTo>
                    <a:pt x="229802" y="130"/>
                  </a:moveTo>
                  <a:lnTo>
                    <a:pt x="229567" y="130"/>
                  </a:lnTo>
                  <a:cubicBezTo>
                    <a:pt x="213532" y="40168"/>
                    <a:pt x="173912" y="68384"/>
                    <a:pt x="127814" y="68384"/>
                  </a:cubicBezTo>
                  <a:cubicBezTo>
                    <a:pt x="81708" y="68384"/>
                    <a:pt x="42095" y="40038"/>
                    <a:pt x="26060" y="0"/>
                  </a:cubicBezTo>
                  <a:lnTo>
                    <a:pt x="0" y="0"/>
                  </a:lnTo>
                  <a:cubicBezTo>
                    <a:pt x="17099" y="53623"/>
                    <a:pt x="67914" y="92550"/>
                    <a:pt x="127931" y="92550"/>
                  </a:cubicBezTo>
                  <a:cubicBezTo>
                    <a:pt x="168844" y="92550"/>
                    <a:pt x="205394" y="74523"/>
                    <a:pt x="229919" y="46046"/>
                  </a:cubicBezTo>
                  <a:lnTo>
                    <a:pt x="229919" y="87717"/>
                  </a:lnTo>
                  <a:lnTo>
                    <a:pt x="254085" y="87717"/>
                  </a:lnTo>
                  <a:lnTo>
                    <a:pt x="254085" y="130"/>
                  </a:lnTo>
                  <a:lnTo>
                    <a:pt x="229919" y="130"/>
                  </a:lnTo>
                  <a:lnTo>
                    <a:pt x="229802" y="13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: фигура 178">
              <a:extLst>
                <a:ext uri="{FF2B5EF4-FFF2-40B4-BE49-F238E27FC236}">
                  <a16:creationId xmlns:a16="http://schemas.microsoft.com/office/drawing/2014/main" id="{60AC7877-6A79-456D-BCC8-16D22C6B0B93}"/>
                </a:ext>
              </a:extLst>
            </p:cNvPr>
            <p:cNvSpPr/>
            <p:nvPr/>
          </p:nvSpPr>
          <p:spPr>
            <a:xfrm>
              <a:off x="11862842" y="3917119"/>
              <a:ext cx="24172" cy="167093"/>
            </a:xfrm>
            <a:custGeom>
              <a:avLst/>
              <a:gdLst>
                <a:gd name="connsiteX0" fmla="*/ 24173 w 24172"/>
                <a:gd name="connsiteY0" fmla="*/ 0 h 167093"/>
                <a:gd name="connsiteX1" fmla="*/ 0 w 24172"/>
                <a:gd name="connsiteY1" fmla="*/ 0 h 167093"/>
                <a:gd name="connsiteX2" fmla="*/ 0 w 24172"/>
                <a:gd name="connsiteY2" fmla="*/ 167094 h 167093"/>
                <a:gd name="connsiteX3" fmla="*/ 24173 w 24172"/>
                <a:gd name="connsiteY3" fmla="*/ 167094 h 167093"/>
                <a:gd name="connsiteX4" fmla="*/ 24173 w 24172"/>
                <a:gd name="connsiteY4" fmla="*/ 0 h 16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93">
                  <a:moveTo>
                    <a:pt x="24173" y="0"/>
                  </a:moveTo>
                  <a:lnTo>
                    <a:pt x="0" y="0"/>
                  </a:lnTo>
                  <a:lnTo>
                    <a:pt x="0" y="167094"/>
                  </a:lnTo>
                  <a:lnTo>
                    <a:pt x="24173" y="167094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: фигура 179">
              <a:extLst>
                <a:ext uri="{FF2B5EF4-FFF2-40B4-BE49-F238E27FC236}">
                  <a16:creationId xmlns:a16="http://schemas.microsoft.com/office/drawing/2014/main" id="{F4DF4C4B-6D4D-4C2D-AB99-F10E11BB17FB}"/>
                </a:ext>
              </a:extLst>
            </p:cNvPr>
            <p:cNvSpPr/>
            <p:nvPr/>
          </p:nvSpPr>
          <p:spPr>
            <a:xfrm>
              <a:off x="11747751" y="3829507"/>
              <a:ext cx="254327" cy="24211"/>
            </a:xfrm>
            <a:custGeom>
              <a:avLst/>
              <a:gdLst>
                <a:gd name="connsiteX0" fmla="*/ 254327 w 254327"/>
                <a:gd name="connsiteY0" fmla="*/ 0 h 24211"/>
                <a:gd name="connsiteX1" fmla="*/ 0 w 254327"/>
                <a:gd name="connsiteY1" fmla="*/ 0 h 24211"/>
                <a:gd name="connsiteX2" fmla="*/ 0 w 254327"/>
                <a:gd name="connsiteY2" fmla="*/ 24212 h 24211"/>
                <a:gd name="connsiteX3" fmla="*/ 254327 w 254327"/>
                <a:gd name="connsiteY3" fmla="*/ 24212 h 24211"/>
                <a:gd name="connsiteX4" fmla="*/ 254327 w 254327"/>
                <a:gd name="connsiteY4" fmla="*/ 0 h 24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7" h="24211">
                  <a:moveTo>
                    <a:pt x="254327" y="0"/>
                  </a:moveTo>
                  <a:lnTo>
                    <a:pt x="0" y="0"/>
                  </a:lnTo>
                  <a:lnTo>
                    <a:pt x="0" y="24212"/>
                  </a:lnTo>
                  <a:lnTo>
                    <a:pt x="254327" y="24212"/>
                  </a:lnTo>
                  <a:lnTo>
                    <a:pt x="254327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: фигура 180">
              <a:extLst>
                <a:ext uri="{FF2B5EF4-FFF2-40B4-BE49-F238E27FC236}">
                  <a16:creationId xmlns:a16="http://schemas.microsoft.com/office/drawing/2014/main" id="{8EE1F16F-CD0B-473F-89A9-D429BBC7F180}"/>
                </a:ext>
              </a:extLst>
            </p:cNvPr>
            <p:cNvSpPr/>
            <p:nvPr/>
          </p:nvSpPr>
          <p:spPr>
            <a:xfrm>
              <a:off x="11238626" y="3824778"/>
              <a:ext cx="253968" cy="92694"/>
            </a:xfrm>
            <a:custGeom>
              <a:avLst/>
              <a:gdLst>
                <a:gd name="connsiteX0" fmla="*/ 127102 w 253968"/>
                <a:gd name="connsiteY0" fmla="*/ 0 h 92694"/>
                <a:gd name="connsiteX1" fmla="*/ 0 w 253968"/>
                <a:gd name="connsiteY1" fmla="*/ 92694 h 92694"/>
                <a:gd name="connsiteX2" fmla="*/ 25825 w 253968"/>
                <a:gd name="connsiteY2" fmla="*/ 92694 h 92694"/>
                <a:gd name="connsiteX3" fmla="*/ 126984 w 253968"/>
                <a:gd name="connsiteY3" fmla="*/ 24205 h 92694"/>
                <a:gd name="connsiteX4" fmla="*/ 228149 w 253968"/>
                <a:gd name="connsiteY4" fmla="*/ 92694 h 92694"/>
                <a:gd name="connsiteX5" fmla="*/ 253968 w 253968"/>
                <a:gd name="connsiteY5" fmla="*/ 92694 h 92694"/>
                <a:gd name="connsiteX6" fmla="*/ 126866 w 253968"/>
                <a:gd name="connsiteY6" fmla="*/ 0 h 92694"/>
                <a:gd name="connsiteX7" fmla="*/ 127102 w 253968"/>
                <a:gd name="connsiteY7" fmla="*/ 0 h 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4">
                  <a:moveTo>
                    <a:pt x="127102" y="0"/>
                  </a:moveTo>
                  <a:cubicBezTo>
                    <a:pt x="67561" y="0"/>
                    <a:pt x="16864" y="39084"/>
                    <a:pt x="0" y="92694"/>
                  </a:cubicBezTo>
                  <a:lnTo>
                    <a:pt x="25825" y="92694"/>
                  </a:lnTo>
                  <a:cubicBezTo>
                    <a:pt x="41742" y="52663"/>
                    <a:pt x="81120" y="24205"/>
                    <a:pt x="126984" y="24205"/>
                  </a:cubicBezTo>
                  <a:cubicBezTo>
                    <a:pt x="172854" y="24205"/>
                    <a:pt x="212232" y="52663"/>
                    <a:pt x="228149" y="92694"/>
                  </a:cubicBezTo>
                  <a:lnTo>
                    <a:pt x="253968" y="92694"/>
                  </a:lnTo>
                  <a:cubicBezTo>
                    <a:pt x="236993" y="38967"/>
                    <a:pt x="186531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: фигура 181">
              <a:extLst>
                <a:ext uri="{FF2B5EF4-FFF2-40B4-BE49-F238E27FC236}">
                  <a16:creationId xmlns:a16="http://schemas.microsoft.com/office/drawing/2014/main" id="{62CFD4E4-9019-416C-A176-A1C3B75DB7DB}"/>
                </a:ext>
              </a:extLst>
            </p:cNvPr>
            <p:cNvSpPr/>
            <p:nvPr/>
          </p:nvSpPr>
          <p:spPr>
            <a:xfrm>
              <a:off x="11238626" y="3996352"/>
              <a:ext cx="254203" cy="92582"/>
            </a:xfrm>
            <a:custGeom>
              <a:avLst/>
              <a:gdLst>
                <a:gd name="connsiteX0" fmla="*/ 127102 w 254203"/>
                <a:gd name="connsiteY0" fmla="*/ 68371 h 92582"/>
                <a:gd name="connsiteX1" fmla="*/ 25943 w 254203"/>
                <a:gd name="connsiteY1" fmla="*/ 0 h 92582"/>
                <a:gd name="connsiteX2" fmla="*/ 0 w 254203"/>
                <a:gd name="connsiteY2" fmla="*/ 0 h 92582"/>
                <a:gd name="connsiteX3" fmla="*/ 127102 w 254203"/>
                <a:gd name="connsiteY3" fmla="*/ 92583 h 92582"/>
                <a:gd name="connsiteX4" fmla="*/ 254203 w 254203"/>
                <a:gd name="connsiteY4" fmla="*/ 0 h 92582"/>
                <a:gd name="connsiteX5" fmla="*/ 228267 w 254203"/>
                <a:gd name="connsiteY5" fmla="*/ 0 h 92582"/>
                <a:gd name="connsiteX6" fmla="*/ 127102 w 254203"/>
                <a:gd name="connsiteY6" fmla="*/ 68371 h 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82">
                  <a:moveTo>
                    <a:pt x="127102" y="68371"/>
                  </a:moveTo>
                  <a:cubicBezTo>
                    <a:pt x="81238" y="68371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0"/>
                    <a:pt x="67444" y="92583"/>
                    <a:pt x="127102" y="92583"/>
                  </a:cubicBezTo>
                  <a:cubicBezTo>
                    <a:pt x="186766" y="92583"/>
                    <a:pt x="237228" y="53610"/>
                    <a:pt x="254203" y="0"/>
                  </a:cubicBezTo>
                  <a:lnTo>
                    <a:pt x="228267" y="0"/>
                  </a:lnTo>
                  <a:cubicBezTo>
                    <a:pt x="212350" y="40031"/>
                    <a:pt x="172972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" name="Полилиния: фигура 182">
              <a:extLst>
                <a:ext uri="{FF2B5EF4-FFF2-40B4-BE49-F238E27FC236}">
                  <a16:creationId xmlns:a16="http://schemas.microsoft.com/office/drawing/2014/main" id="{84CD30B2-E875-4918-BFA5-38BF06E6F861}"/>
                </a:ext>
              </a:extLst>
            </p:cNvPr>
            <p:cNvSpPr/>
            <p:nvPr/>
          </p:nvSpPr>
          <p:spPr>
            <a:xfrm>
              <a:off x="10729391" y="3829507"/>
              <a:ext cx="254327" cy="87736"/>
            </a:xfrm>
            <a:custGeom>
              <a:avLst/>
              <a:gdLst>
                <a:gd name="connsiteX0" fmla="*/ 230154 w 254327"/>
                <a:gd name="connsiteY0" fmla="*/ 63414 h 87736"/>
                <a:gd name="connsiteX1" fmla="*/ 24290 w 254327"/>
                <a:gd name="connsiteY1" fmla="*/ 63414 h 87736"/>
                <a:gd name="connsiteX2" fmla="*/ 24290 w 254327"/>
                <a:gd name="connsiteY2" fmla="*/ 0 h 87736"/>
                <a:gd name="connsiteX3" fmla="*/ 0 w 254327"/>
                <a:gd name="connsiteY3" fmla="*/ 0 h 87736"/>
                <a:gd name="connsiteX4" fmla="*/ 0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230154 w 254327"/>
                <a:gd name="connsiteY7" fmla="*/ 0 h 87736"/>
                <a:gd name="connsiteX8" fmla="*/ 230154 w 254327"/>
                <a:gd name="connsiteY8" fmla="*/ 63414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230154" y="63414"/>
                  </a:moveTo>
                  <a:lnTo>
                    <a:pt x="24290" y="63414"/>
                  </a:lnTo>
                  <a:lnTo>
                    <a:pt x="24290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230154" y="0"/>
                  </a:lnTo>
                  <a:lnTo>
                    <a:pt x="230154" y="6341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4" name="Полилиния: фигура 183">
              <a:extLst>
                <a:ext uri="{FF2B5EF4-FFF2-40B4-BE49-F238E27FC236}">
                  <a16:creationId xmlns:a16="http://schemas.microsoft.com/office/drawing/2014/main" id="{0A029434-B48A-47A6-81D1-17D75F012775}"/>
                </a:ext>
              </a:extLst>
            </p:cNvPr>
            <p:cNvSpPr/>
            <p:nvPr/>
          </p:nvSpPr>
          <p:spPr>
            <a:xfrm>
              <a:off x="10729391" y="3996483"/>
              <a:ext cx="254327" cy="87736"/>
            </a:xfrm>
            <a:custGeom>
              <a:avLst/>
              <a:gdLst>
                <a:gd name="connsiteX0" fmla="*/ 0 w 254327"/>
                <a:gd name="connsiteY0" fmla="*/ 87737 h 87736"/>
                <a:gd name="connsiteX1" fmla="*/ 24290 w 254327"/>
                <a:gd name="connsiteY1" fmla="*/ 87737 h 87736"/>
                <a:gd name="connsiteX2" fmla="*/ 24290 w 254327"/>
                <a:gd name="connsiteY2" fmla="*/ 24323 h 87736"/>
                <a:gd name="connsiteX3" fmla="*/ 230154 w 254327"/>
                <a:gd name="connsiteY3" fmla="*/ 24323 h 87736"/>
                <a:gd name="connsiteX4" fmla="*/ 230154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0 w 254327"/>
                <a:gd name="connsiteY7" fmla="*/ 0 h 87736"/>
                <a:gd name="connsiteX8" fmla="*/ 0 w 254327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0" y="87737"/>
                  </a:moveTo>
                  <a:lnTo>
                    <a:pt x="24290" y="87737"/>
                  </a:lnTo>
                  <a:lnTo>
                    <a:pt x="24290" y="24323"/>
                  </a:lnTo>
                  <a:lnTo>
                    <a:pt x="230154" y="24323"/>
                  </a:lnTo>
                  <a:lnTo>
                    <a:pt x="230154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5" name="Полилиния: фигура 184">
              <a:extLst>
                <a:ext uri="{FF2B5EF4-FFF2-40B4-BE49-F238E27FC236}">
                  <a16:creationId xmlns:a16="http://schemas.microsoft.com/office/drawing/2014/main" id="{66F58052-F33E-475F-B723-6365E30A4CB9}"/>
                </a:ext>
              </a:extLst>
            </p:cNvPr>
            <p:cNvSpPr/>
            <p:nvPr/>
          </p:nvSpPr>
          <p:spPr>
            <a:xfrm>
              <a:off x="11353697" y="4427596"/>
              <a:ext cx="24172" cy="167087"/>
            </a:xfrm>
            <a:custGeom>
              <a:avLst/>
              <a:gdLst>
                <a:gd name="connsiteX0" fmla="*/ 24173 w 24172"/>
                <a:gd name="connsiteY0" fmla="*/ 0 h 167087"/>
                <a:gd name="connsiteX1" fmla="*/ 0 w 24172"/>
                <a:gd name="connsiteY1" fmla="*/ 0 h 167087"/>
                <a:gd name="connsiteX2" fmla="*/ 0 w 24172"/>
                <a:gd name="connsiteY2" fmla="*/ 167087 h 167087"/>
                <a:gd name="connsiteX3" fmla="*/ 24173 w 24172"/>
                <a:gd name="connsiteY3" fmla="*/ 167087 h 167087"/>
                <a:gd name="connsiteX4" fmla="*/ 24173 w 24172"/>
                <a:gd name="connsiteY4" fmla="*/ 0 h 1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87">
                  <a:moveTo>
                    <a:pt x="24173" y="0"/>
                  </a:moveTo>
                  <a:lnTo>
                    <a:pt x="0" y="0"/>
                  </a:lnTo>
                  <a:lnTo>
                    <a:pt x="0" y="167087"/>
                  </a:lnTo>
                  <a:lnTo>
                    <a:pt x="24173" y="167087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6" name="Полилиния: фигура 185">
              <a:extLst>
                <a:ext uri="{FF2B5EF4-FFF2-40B4-BE49-F238E27FC236}">
                  <a16:creationId xmlns:a16="http://schemas.microsoft.com/office/drawing/2014/main" id="{1995E979-4DF8-4342-A5FD-EDDFFBA2B3DA}"/>
                </a:ext>
              </a:extLst>
            </p:cNvPr>
            <p:cNvSpPr/>
            <p:nvPr/>
          </p:nvSpPr>
          <p:spPr>
            <a:xfrm>
              <a:off x="11238515" y="4339983"/>
              <a:ext cx="254320" cy="24205"/>
            </a:xfrm>
            <a:custGeom>
              <a:avLst/>
              <a:gdLst>
                <a:gd name="connsiteX0" fmla="*/ 254321 w 254320"/>
                <a:gd name="connsiteY0" fmla="*/ 0 h 24205"/>
                <a:gd name="connsiteX1" fmla="*/ 0 w 254320"/>
                <a:gd name="connsiteY1" fmla="*/ 0 h 24205"/>
                <a:gd name="connsiteX2" fmla="*/ 0 w 254320"/>
                <a:gd name="connsiteY2" fmla="*/ 24205 h 24205"/>
                <a:gd name="connsiteX3" fmla="*/ 254321 w 254320"/>
                <a:gd name="connsiteY3" fmla="*/ 24205 h 24205"/>
                <a:gd name="connsiteX4" fmla="*/ 254321 w 254320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0" h="24205">
                  <a:moveTo>
                    <a:pt x="254321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1" y="24205"/>
                  </a:lnTo>
                  <a:lnTo>
                    <a:pt x="254321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7" name="Полилиния: фигура 186">
              <a:extLst>
                <a:ext uri="{FF2B5EF4-FFF2-40B4-BE49-F238E27FC236}">
                  <a16:creationId xmlns:a16="http://schemas.microsoft.com/office/drawing/2014/main" id="{F74D6822-AAB8-4976-A184-2ABD0B080570}"/>
                </a:ext>
              </a:extLst>
            </p:cNvPr>
            <p:cNvSpPr/>
            <p:nvPr/>
          </p:nvSpPr>
          <p:spPr>
            <a:xfrm>
              <a:off x="10729528" y="4335144"/>
              <a:ext cx="253968" cy="92700"/>
            </a:xfrm>
            <a:custGeom>
              <a:avLst/>
              <a:gdLst>
                <a:gd name="connsiteX0" fmla="*/ 127102 w 253968"/>
                <a:gd name="connsiteY0" fmla="*/ 0 h 92700"/>
                <a:gd name="connsiteX1" fmla="*/ 0 w 253968"/>
                <a:gd name="connsiteY1" fmla="*/ 92701 h 92700"/>
                <a:gd name="connsiteX2" fmla="*/ 25819 w 253968"/>
                <a:gd name="connsiteY2" fmla="*/ 92701 h 92700"/>
                <a:gd name="connsiteX3" fmla="*/ 126984 w 253968"/>
                <a:gd name="connsiteY3" fmla="*/ 24212 h 92700"/>
                <a:gd name="connsiteX4" fmla="*/ 228149 w 253968"/>
                <a:gd name="connsiteY4" fmla="*/ 92701 h 92700"/>
                <a:gd name="connsiteX5" fmla="*/ 253968 w 253968"/>
                <a:gd name="connsiteY5" fmla="*/ 92701 h 92700"/>
                <a:gd name="connsiteX6" fmla="*/ 126866 w 253968"/>
                <a:gd name="connsiteY6" fmla="*/ 0 h 92700"/>
                <a:gd name="connsiteX7" fmla="*/ 127102 w 253968"/>
                <a:gd name="connsiteY7" fmla="*/ 0 h 9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700">
                  <a:moveTo>
                    <a:pt x="127102" y="0"/>
                  </a:moveTo>
                  <a:cubicBezTo>
                    <a:pt x="67561" y="0"/>
                    <a:pt x="16858" y="39091"/>
                    <a:pt x="0" y="92701"/>
                  </a:cubicBezTo>
                  <a:lnTo>
                    <a:pt x="25819" y="92701"/>
                  </a:lnTo>
                  <a:cubicBezTo>
                    <a:pt x="41736" y="52669"/>
                    <a:pt x="81120" y="24212"/>
                    <a:pt x="126984" y="24212"/>
                  </a:cubicBezTo>
                  <a:cubicBezTo>
                    <a:pt x="172848" y="24212"/>
                    <a:pt x="212232" y="52669"/>
                    <a:pt x="228149" y="92701"/>
                  </a:cubicBezTo>
                  <a:lnTo>
                    <a:pt x="253968" y="92701"/>
                  </a:lnTo>
                  <a:cubicBezTo>
                    <a:pt x="236993" y="38973"/>
                    <a:pt x="186524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8" name="Полилиния: фигура 187">
              <a:extLst>
                <a:ext uri="{FF2B5EF4-FFF2-40B4-BE49-F238E27FC236}">
                  <a16:creationId xmlns:a16="http://schemas.microsoft.com/office/drawing/2014/main" id="{DC3AC0A9-1335-412C-B061-1A299BD254F9}"/>
                </a:ext>
              </a:extLst>
            </p:cNvPr>
            <p:cNvSpPr/>
            <p:nvPr/>
          </p:nvSpPr>
          <p:spPr>
            <a:xfrm>
              <a:off x="10729528" y="4506724"/>
              <a:ext cx="254203" cy="92576"/>
            </a:xfrm>
            <a:custGeom>
              <a:avLst/>
              <a:gdLst>
                <a:gd name="connsiteX0" fmla="*/ 127102 w 254203"/>
                <a:gd name="connsiteY0" fmla="*/ 68371 h 92576"/>
                <a:gd name="connsiteX1" fmla="*/ 25936 w 254203"/>
                <a:gd name="connsiteY1" fmla="*/ 0 h 92576"/>
                <a:gd name="connsiteX2" fmla="*/ 0 w 254203"/>
                <a:gd name="connsiteY2" fmla="*/ 0 h 92576"/>
                <a:gd name="connsiteX3" fmla="*/ 127102 w 254203"/>
                <a:gd name="connsiteY3" fmla="*/ 92577 h 92576"/>
                <a:gd name="connsiteX4" fmla="*/ 254203 w 254203"/>
                <a:gd name="connsiteY4" fmla="*/ 0 h 92576"/>
                <a:gd name="connsiteX5" fmla="*/ 228267 w 254203"/>
                <a:gd name="connsiteY5" fmla="*/ 0 h 92576"/>
                <a:gd name="connsiteX6" fmla="*/ 127102 w 254203"/>
                <a:gd name="connsiteY6" fmla="*/ 68371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76">
                  <a:moveTo>
                    <a:pt x="127102" y="68371"/>
                  </a:moveTo>
                  <a:cubicBezTo>
                    <a:pt x="81238" y="68371"/>
                    <a:pt x="41853" y="40031"/>
                    <a:pt x="25936" y="0"/>
                  </a:cubicBezTo>
                  <a:lnTo>
                    <a:pt x="0" y="0"/>
                  </a:lnTo>
                  <a:cubicBezTo>
                    <a:pt x="16975" y="53610"/>
                    <a:pt x="67443" y="92577"/>
                    <a:pt x="127102" y="92577"/>
                  </a:cubicBezTo>
                  <a:cubicBezTo>
                    <a:pt x="186760" y="92577"/>
                    <a:pt x="237228" y="53610"/>
                    <a:pt x="254203" y="0"/>
                  </a:cubicBezTo>
                  <a:lnTo>
                    <a:pt x="228267" y="0"/>
                  </a:lnTo>
                  <a:cubicBezTo>
                    <a:pt x="212350" y="40031"/>
                    <a:pt x="172965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9" name="Полилиния: фигура 188">
              <a:extLst>
                <a:ext uri="{FF2B5EF4-FFF2-40B4-BE49-F238E27FC236}">
                  <a16:creationId xmlns:a16="http://schemas.microsoft.com/office/drawing/2014/main" id="{95B3F90A-B480-409C-BDAA-295A83C925F6}"/>
                </a:ext>
              </a:extLst>
            </p:cNvPr>
            <p:cNvSpPr/>
            <p:nvPr/>
          </p:nvSpPr>
          <p:spPr>
            <a:xfrm>
              <a:off x="11747751" y="4335386"/>
              <a:ext cx="254092" cy="92582"/>
            </a:xfrm>
            <a:custGeom>
              <a:avLst/>
              <a:gdLst>
                <a:gd name="connsiteX0" fmla="*/ 127931 w 254092"/>
                <a:gd name="connsiteY0" fmla="*/ 24212 h 92582"/>
                <a:gd name="connsiteX1" fmla="*/ 229684 w 254092"/>
                <a:gd name="connsiteY1" fmla="*/ 92465 h 92582"/>
                <a:gd name="connsiteX2" fmla="*/ 254092 w 254092"/>
                <a:gd name="connsiteY2" fmla="*/ 92465 h 92582"/>
                <a:gd name="connsiteX3" fmla="*/ 254092 w 254092"/>
                <a:gd name="connsiteY3" fmla="*/ 4846 h 92582"/>
                <a:gd name="connsiteX4" fmla="*/ 229920 w 254092"/>
                <a:gd name="connsiteY4" fmla="*/ 4846 h 92582"/>
                <a:gd name="connsiteX5" fmla="*/ 229920 w 254092"/>
                <a:gd name="connsiteY5" fmla="*/ 46530 h 92582"/>
                <a:gd name="connsiteX6" fmla="*/ 127931 w 254092"/>
                <a:gd name="connsiteY6" fmla="*/ 0 h 92582"/>
                <a:gd name="connsiteX7" fmla="*/ 0 w 254092"/>
                <a:gd name="connsiteY7" fmla="*/ 92583 h 92582"/>
                <a:gd name="connsiteX8" fmla="*/ 26061 w 254092"/>
                <a:gd name="connsiteY8" fmla="*/ 92583 h 92582"/>
                <a:gd name="connsiteX9" fmla="*/ 127814 w 254092"/>
                <a:gd name="connsiteY9" fmla="*/ 24212 h 92582"/>
                <a:gd name="connsiteX10" fmla="*/ 127931 w 254092"/>
                <a:gd name="connsiteY10" fmla="*/ 24212 h 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92" h="92582">
                  <a:moveTo>
                    <a:pt x="127931" y="24212"/>
                  </a:moveTo>
                  <a:cubicBezTo>
                    <a:pt x="174148" y="24212"/>
                    <a:pt x="213650" y="52552"/>
                    <a:pt x="229684" y="92465"/>
                  </a:cubicBezTo>
                  <a:lnTo>
                    <a:pt x="254092" y="92465"/>
                  </a:lnTo>
                  <a:lnTo>
                    <a:pt x="254092" y="4846"/>
                  </a:lnTo>
                  <a:lnTo>
                    <a:pt x="229920" y="4846"/>
                  </a:lnTo>
                  <a:lnTo>
                    <a:pt x="229920" y="46530"/>
                  </a:lnTo>
                  <a:cubicBezTo>
                    <a:pt x="205276" y="18072"/>
                    <a:pt x="168726" y="0"/>
                    <a:pt x="127931" y="0"/>
                  </a:cubicBezTo>
                  <a:cubicBezTo>
                    <a:pt x="68031" y="0"/>
                    <a:pt x="17217" y="38973"/>
                    <a:pt x="0" y="92583"/>
                  </a:cubicBezTo>
                  <a:lnTo>
                    <a:pt x="26061" y="92583"/>
                  </a:lnTo>
                  <a:cubicBezTo>
                    <a:pt x="42095" y="52552"/>
                    <a:pt x="81708" y="24212"/>
                    <a:pt x="127814" y="24212"/>
                  </a:cubicBezTo>
                  <a:lnTo>
                    <a:pt x="127931" y="24212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0" name="Полилиния: фигура 189">
              <a:extLst>
                <a:ext uri="{FF2B5EF4-FFF2-40B4-BE49-F238E27FC236}">
                  <a16:creationId xmlns:a16="http://schemas.microsoft.com/office/drawing/2014/main" id="{D64C9730-4195-49B4-AABF-C4F4FF86A23C}"/>
                </a:ext>
              </a:extLst>
            </p:cNvPr>
            <p:cNvSpPr/>
            <p:nvPr/>
          </p:nvSpPr>
          <p:spPr>
            <a:xfrm>
              <a:off x="11748000" y="4506607"/>
              <a:ext cx="254085" cy="92583"/>
            </a:xfrm>
            <a:custGeom>
              <a:avLst/>
              <a:gdLst>
                <a:gd name="connsiteX0" fmla="*/ 229795 w 254085"/>
                <a:gd name="connsiteY0" fmla="*/ 118 h 92583"/>
                <a:gd name="connsiteX1" fmla="*/ 229560 w 254085"/>
                <a:gd name="connsiteY1" fmla="*/ 118 h 92583"/>
                <a:gd name="connsiteX2" fmla="*/ 127807 w 254085"/>
                <a:gd name="connsiteY2" fmla="*/ 68371 h 92583"/>
                <a:gd name="connsiteX3" fmla="*/ 26054 w 254085"/>
                <a:gd name="connsiteY3" fmla="*/ 0 h 92583"/>
                <a:gd name="connsiteX4" fmla="*/ 0 w 254085"/>
                <a:gd name="connsiteY4" fmla="*/ 0 h 92583"/>
                <a:gd name="connsiteX5" fmla="*/ 127925 w 254085"/>
                <a:gd name="connsiteY5" fmla="*/ 92583 h 92583"/>
                <a:gd name="connsiteX6" fmla="*/ 229913 w 254085"/>
                <a:gd name="connsiteY6" fmla="*/ 46053 h 92583"/>
                <a:gd name="connsiteX7" fmla="*/ 229913 w 254085"/>
                <a:gd name="connsiteY7" fmla="*/ 87737 h 92583"/>
                <a:gd name="connsiteX8" fmla="*/ 254085 w 254085"/>
                <a:gd name="connsiteY8" fmla="*/ 87737 h 92583"/>
                <a:gd name="connsiteX9" fmla="*/ 254085 w 254085"/>
                <a:gd name="connsiteY9" fmla="*/ 118 h 92583"/>
                <a:gd name="connsiteX10" fmla="*/ 229913 w 254085"/>
                <a:gd name="connsiteY10" fmla="*/ 118 h 92583"/>
                <a:gd name="connsiteX11" fmla="*/ 229795 w 254085"/>
                <a:gd name="connsiteY11" fmla="*/ 118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83">
                  <a:moveTo>
                    <a:pt x="229795" y="118"/>
                  </a:moveTo>
                  <a:lnTo>
                    <a:pt x="229560" y="118"/>
                  </a:lnTo>
                  <a:cubicBezTo>
                    <a:pt x="213526" y="40149"/>
                    <a:pt x="173906" y="68371"/>
                    <a:pt x="127807" y="68371"/>
                  </a:cubicBezTo>
                  <a:cubicBezTo>
                    <a:pt x="81708" y="68371"/>
                    <a:pt x="42089" y="40031"/>
                    <a:pt x="26054" y="0"/>
                  </a:cubicBezTo>
                  <a:lnTo>
                    <a:pt x="0" y="0"/>
                  </a:lnTo>
                  <a:cubicBezTo>
                    <a:pt x="17093" y="53610"/>
                    <a:pt x="67914" y="92583"/>
                    <a:pt x="127925" y="92583"/>
                  </a:cubicBezTo>
                  <a:cubicBezTo>
                    <a:pt x="168837" y="92583"/>
                    <a:pt x="205387" y="74511"/>
                    <a:pt x="229913" y="46053"/>
                  </a:cubicBezTo>
                  <a:lnTo>
                    <a:pt x="229913" y="87737"/>
                  </a:lnTo>
                  <a:lnTo>
                    <a:pt x="254085" y="87737"/>
                  </a:lnTo>
                  <a:lnTo>
                    <a:pt x="254085" y="118"/>
                  </a:lnTo>
                  <a:lnTo>
                    <a:pt x="229913" y="118"/>
                  </a:lnTo>
                  <a:lnTo>
                    <a:pt x="229795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1" name="Полилиния: фигура 190">
              <a:extLst>
                <a:ext uri="{FF2B5EF4-FFF2-40B4-BE49-F238E27FC236}">
                  <a16:creationId xmlns:a16="http://schemas.microsoft.com/office/drawing/2014/main" id="{D765CD4F-EC6A-4962-BD72-210467FC6266}"/>
                </a:ext>
              </a:extLst>
            </p:cNvPr>
            <p:cNvSpPr/>
            <p:nvPr/>
          </p:nvSpPr>
          <p:spPr>
            <a:xfrm>
              <a:off x="10844481" y="4937962"/>
              <a:ext cx="24166" cy="167093"/>
            </a:xfrm>
            <a:custGeom>
              <a:avLst/>
              <a:gdLst>
                <a:gd name="connsiteX0" fmla="*/ 24166 w 24166"/>
                <a:gd name="connsiteY0" fmla="*/ 0 h 167093"/>
                <a:gd name="connsiteX1" fmla="*/ 0 w 24166"/>
                <a:gd name="connsiteY1" fmla="*/ 0 h 167093"/>
                <a:gd name="connsiteX2" fmla="*/ 0 w 24166"/>
                <a:gd name="connsiteY2" fmla="*/ 167094 h 167093"/>
                <a:gd name="connsiteX3" fmla="*/ 24166 w 24166"/>
                <a:gd name="connsiteY3" fmla="*/ 167094 h 167093"/>
                <a:gd name="connsiteX4" fmla="*/ 24166 w 24166"/>
                <a:gd name="connsiteY4" fmla="*/ 0 h 16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66" h="167093">
                  <a:moveTo>
                    <a:pt x="24166" y="0"/>
                  </a:moveTo>
                  <a:lnTo>
                    <a:pt x="0" y="0"/>
                  </a:lnTo>
                  <a:lnTo>
                    <a:pt x="0" y="167094"/>
                  </a:lnTo>
                  <a:lnTo>
                    <a:pt x="24166" y="167094"/>
                  </a:lnTo>
                  <a:lnTo>
                    <a:pt x="24166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2" name="Полилиния: фигура 191">
              <a:extLst>
                <a:ext uri="{FF2B5EF4-FFF2-40B4-BE49-F238E27FC236}">
                  <a16:creationId xmlns:a16="http://schemas.microsoft.com/office/drawing/2014/main" id="{FE166DD9-87E3-4A35-BEE5-B4B1BA809385}"/>
                </a:ext>
              </a:extLst>
            </p:cNvPr>
            <p:cNvSpPr/>
            <p:nvPr/>
          </p:nvSpPr>
          <p:spPr>
            <a:xfrm>
              <a:off x="10729391" y="4850349"/>
              <a:ext cx="254327" cy="24205"/>
            </a:xfrm>
            <a:custGeom>
              <a:avLst/>
              <a:gdLst>
                <a:gd name="connsiteX0" fmla="*/ 254327 w 254327"/>
                <a:gd name="connsiteY0" fmla="*/ 0 h 24205"/>
                <a:gd name="connsiteX1" fmla="*/ 0 w 254327"/>
                <a:gd name="connsiteY1" fmla="*/ 0 h 24205"/>
                <a:gd name="connsiteX2" fmla="*/ 0 w 254327"/>
                <a:gd name="connsiteY2" fmla="*/ 24205 h 24205"/>
                <a:gd name="connsiteX3" fmla="*/ 254327 w 254327"/>
                <a:gd name="connsiteY3" fmla="*/ 24205 h 24205"/>
                <a:gd name="connsiteX4" fmla="*/ 254327 w 254327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7" h="24205">
                  <a:moveTo>
                    <a:pt x="254327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7" y="24205"/>
                  </a:lnTo>
                  <a:lnTo>
                    <a:pt x="254327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3" name="Полилиния: фигура 192">
              <a:extLst>
                <a:ext uri="{FF2B5EF4-FFF2-40B4-BE49-F238E27FC236}">
                  <a16:creationId xmlns:a16="http://schemas.microsoft.com/office/drawing/2014/main" id="{AD237C32-1E31-461A-A67E-6CA319A55E21}"/>
                </a:ext>
              </a:extLst>
            </p:cNvPr>
            <p:cNvSpPr/>
            <p:nvPr/>
          </p:nvSpPr>
          <p:spPr>
            <a:xfrm>
              <a:off x="11238626" y="4845745"/>
              <a:ext cx="254085" cy="92576"/>
            </a:xfrm>
            <a:custGeom>
              <a:avLst/>
              <a:gdLst>
                <a:gd name="connsiteX0" fmla="*/ 127931 w 254085"/>
                <a:gd name="connsiteY0" fmla="*/ 24205 h 92576"/>
                <a:gd name="connsiteX1" fmla="*/ 229684 w 254085"/>
                <a:gd name="connsiteY1" fmla="*/ 92459 h 92576"/>
                <a:gd name="connsiteX2" fmla="*/ 254086 w 254085"/>
                <a:gd name="connsiteY2" fmla="*/ 92459 h 92576"/>
                <a:gd name="connsiteX3" fmla="*/ 254086 w 254085"/>
                <a:gd name="connsiteY3" fmla="*/ 4840 h 92576"/>
                <a:gd name="connsiteX4" fmla="*/ 229919 w 254085"/>
                <a:gd name="connsiteY4" fmla="*/ 4840 h 92576"/>
                <a:gd name="connsiteX5" fmla="*/ 229919 w 254085"/>
                <a:gd name="connsiteY5" fmla="*/ 46523 h 92576"/>
                <a:gd name="connsiteX6" fmla="*/ 127931 w 254085"/>
                <a:gd name="connsiteY6" fmla="*/ 0 h 92576"/>
                <a:gd name="connsiteX7" fmla="*/ 0 w 254085"/>
                <a:gd name="connsiteY7" fmla="*/ 92577 h 92576"/>
                <a:gd name="connsiteX8" fmla="*/ 26061 w 254085"/>
                <a:gd name="connsiteY8" fmla="*/ 92577 h 92576"/>
                <a:gd name="connsiteX9" fmla="*/ 127814 w 254085"/>
                <a:gd name="connsiteY9" fmla="*/ 24205 h 92576"/>
                <a:gd name="connsiteX10" fmla="*/ 127931 w 254085"/>
                <a:gd name="connsiteY10" fmla="*/ 24205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85" h="92576">
                  <a:moveTo>
                    <a:pt x="127931" y="24205"/>
                  </a:moveTo>
                  <a:cubicBezTo>
                    <a:pt x="174147" y="24205"/>
                    <a:pt x="213643" y="52552"/>
                    <a:pt x="229684" y="92459"/>
                  </a:cubicBezTo>
                  <a:lnTo>
                    <a:pt x="254086" y="92459"/>
                  </a:lnTo>
                  <a:lnTo>
                    <a:pt x="254086" y="4840"/>
                  </a:lnTo>
                  <a:lnTo>
                    <a:pt x="229919" y="4840"/>
                  </a:lnTo>
                  <a:lnTo>
                    <a:pt x="229919" y="46523"/>
                  </a:lnTo>
                  <a:cubicBezTo>
                    <a:pt x="205276" y="18066"/>
                    <a:pt x="168727" y="0"/>
                    <a:pt x="127931" y="0"/>
                  </a:cubicBezTo>
                  <a:cubicBezTo>
                    <a:pt x="68031" y="0"/>
                    <a:pt x="17217" y="38967"/>
                    <a:pt x="0" y="92577"/>
                  </a:cubicBezTo>
                  <a:lnTo>
                    <a:pt x="26061" y="92577"/>
                  </a:lnTo>
                  <a:cubicBezTo>
                    <a:pt x="42095" y="52545"/>
                    <a:pt x="81708" y="24205"/>
                    <a:pt x="127814" y="24205"/>
                  </a:cubicBezTo>
                  <a:lnTo>
                    <a:pt x="127931" y="24205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" name="Полилиния: фигура 193">
              <a:extLst>
                <a:ext uri="{FF2B5EF4-FFF2-40B4-BE49-F238E27FC236}">
                  <a16:creationId xmlns:a16="http://schemas.microsoft.com/office/drawing/2014/main" id="{CAE05825-98A6-4A18-8427-6B0BD9611FC5}"/>
                </a:ext>
              </a:extLst>
            </p:cNvPr>
            <p:cNvSpPr/>
            <p:nvPr/>
          </p:nvSpPr>
          <p:spPr>
            <a:xfrm>
              <a:off x="11238751" y="5017090"/>
              <a:ext cx="254085" cy="92582"/>
            </a:xfrm>
            <a:custGeom>
              <a:avLst/>
              <a:gdLst>
                <a:gd name="connsiteX0" fmla="*/ 229795 w 254085"/>
                <a:gd name="connsiteY0" fmla="*/ 124 h 92582"/>
                <a:gd name="connsiteX1" fmla="*/ 229560 w 254085"/>
                <a:gd name="connsiteY1" fmla="*/ 124 h 92582"/>
                <a:gd name="connsiteX2" fmla="*/ 127807 w 254085"/>
                <a:gd name="connsiteY2" fmla="*/ 68377 h 92582"/>
                <a:gd name="connsiteX3" fmla="*/ 26054 w 254085"/>
                <a:gd name="connsiteY3" fmla="*/ 0 h 92582"/>
                <a:gd name="connsiteX4" fmla="*/ 0 w 254085"/>
                <a:gd name="connsiteY4" fmla="*/ 0 h 92582"/>
                <a:gd name="connsiteX5" fmla="*/ 127925 w 254085"/>
                <a:gd name="connsiteY5" fmla="*/ 92583 h 92582"/>
                <a:gd name="connsiteX6" fmla="*/ 229913 w 254085"/>
                <a:gd name="connsiteY6" fmla="*/ 46053 h 92582"/>
                <a:gd name="connsiteX7" fmla="*/ 229913 w 254085"/>
                <a:gd name="connsiteY7" fmla="*/ 87743 h 92582"/>
                <a:gd name="connsiteX8" fmla="*/ 254085 w 254085"/>
                <a:gd name="connsiteY8" fmla="*/ 87743 h 92582"/>
                <a:gd name="connsiteX9" fmla="*/ 254085 w 254085"/>
                <a:gd name="connsiteY9" fmla="*/ 124 h 92582"/>
                <a:gd name="connsiteX10" fmla="*/ 229913 w 254085"/>
                <a:gd name="connsiteY10" fmla="*/ 124 h 92582"/>
                <a:gd name="connsiteX11" fmla="*/ 229795 w 254085"/>
                <a:gd name="connsiteY11" fmla="*/ 124 h 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82">
                  <a:moveTo>
                    <a:pt x="229795" y="124"/>
                  </a:moveTo>
                  <a:lnTo>
                    <a:pt x="229560" y="124"/>
                  </a:lnTo>
                  <a:cubicBezTo>
                    <a:pt x="213526" y="40155"/>
                    <a:pt x="173912" y="68377"/>
                    <a:pt x="127807" y="68377"/>
                  </a:cubicBezTo>
                  <a:cubicBezTo>
                    <a:pt x="81708" y="68377"/>
                    <a:pt x="42089" y="40031"/>
                    <a:pt x="26054" y="0"/>
                  </a:cubicBezTo>
                  <a:lnTo>
                    <a:pt x="0" y="0"/>
                  </a:lnTo>
                  <a:cubicBezTo>
                    <a:pt x="17093" y="53616"/>
                    <a:pt x="67914" y="92583"/>
                    <a:pt x="127925" y="92583"/>
                  </a:cubicBezTo>
                  <a:cubicBezTo>
                    <a:pt x="168837" y="92583"/>
                    <a:pt x="205387" y="74517"/>
                    <a:pt x="229913" y="46053"/>
                  </a:cubicBezTo>
                  <a:lnTo>
                    <a:pt x="229913" y="87743"/>
                  </a:lnTo>
                  <a:lnTo>
                    <a:pt x="254085" y="87743"/>
                  </a:lnTo>
                  <a:lnTo>
                    <a:pt x="254085" y="124"/>
                  </a:lnTo>
                  <a:lnTo>
                    <a:pt x="229913" y="124"/>
                  </a:lnTo>
                  <a:lnTo>
                    <a:pt x="229795" y="12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" name="Полилиния: фигура 194">
              <a:extLst>
                <a:ext uri="{FF2B5EF4-FFF2-40B4-BE49-F238E27FC236}">
                  <a16:creationId xmlns:a16="http://schemas.microsoft.com/office/drawing/2014/main" id="{B26AE678-6F1E-4E56-8774-0CB1DD780CE1}"/>
                </a:ext>
              </a:extLst>
            </p:cNvPr>
            <p:cNvSpPr/>
            <p:nvPr/>
          </p:nvSpPr>
          <p:spPr>
            <a:xfrm>
              <a:off x="11747751" y="4850349"/>
              <a:ext cx="254327" cy="87736"/>
            </a:xfrm>
            <a:custGeom>
              <a:avLst/>
              <a:gdLst>
                <a:gd name="connsiteX0" fmla="*/ 230155 w 254327"/>
                <a:gd name="connsiteY0" fmla="*/ 63414 h 87736"/>
                <a:gd name="connsiteX1" fmla="*/ 24291 w 254327"/>
                <a:gd name="connsiteY1" fmla="*/ 63414 h 87736"/>
                <a:gd name="connsiteX2" fmla="*/ 24291 w 254327"/>
                <a:gd name="connsiteY2" fmla="*/ 0 h 87736"/>
                <a:gd name="connsiteX3" fmla="*/ 0 w 254327"/>
                <a:gd name="connsiteY3" fmla="*/ 0 h 87736"/>
                <a:gd name="connsiteX4" fmla="*/ 0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230155 w 254327"/>
                <a:gd name="connsiteY7" fmla="*/ 0 h 87736"/>
                <a:gd name="connsiteX8" fmla="*/ 230155 w 254327"/>
                <a:gd name="connsiteY8" fmla="*/ 63414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230155" y="63414"/>
                  </a:moveTo>
                  <a:lnTo>
                    <a:pt x="24291" y="63414"/>
                  </a:lnTo>
                  <a:lnTo>
                    <a:pt x="24291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230155" y="0"/>
                  </a:lnTo>
                  <a:lnTo>
                    <a:pt x="230155" y="6341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" name="Полилиния: фигура 195">
              <a:extLst>
                <a:ext uri="{FF2B5EF4-FFF2-40B4-BE49-F238E27FC236}">
                  <a16:creationId xmlns:a16="http://schemas.microsoft.com/office/drawing/2014/main" id="{D91496F6-D41F-4302-B7CD-28438DB1E348}"/>
                </a:ext>
              </a:extLst>
            </p:cNvPr>
            <p:cNvSpPr/>
            <p:nvPr/>
          </p:nvSpPr>
          <p:spPr>
            <a:xfrm>
              <a:off x="11747751" y="5017325"/>
              <a:ext cx="254327" cy="87736"/>
            </a:xfrm>
            <a:custGeom>
              <a:avLst/>
              <a:gdLst>
                <a:gd name="connsiteX0" fmla="*/ 0 w 254327"/>
                <a:gd name="connsiteY0" fmla="*/ 87737 h 87736"/>
                <a:gd name="connsiteX1" fmla="*/ 24291 w 254327"/>
                <a:gd name="connsiteY1" fmla="*/ 87737 h 87736"/>
                <a:gd name="connsiteX2" fmla="*/ 24291 w 254327"/>
                <a:gd name="connsiteY2" fmla="*/ 24323 h 87736"/>
                <a:gd name="connsiteX3" fmla="*/ 230155 w 254327"/>
                <a:gd name="connsiteY3" fmla="*/ 24323 h 87736"/>
                <a:gd name="connsiteX4" fmla="*/ 230155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0 w 254327"/>
                <a:gd name="connsiteY7" fmla="*/ 0 h 87736"/>
                <a:gd name="connsiteX8" fmla="*/ 0 w 254327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0" y="87737"/>
                  </a:moveTo>
                  <a:lnTo>
                    <a:pt x="24291" y="87737"/>
                  </a:lnTo>
                  <a:lnTo>
                    <a:pt x="24291" y="24323"/>
                  </a:lnTo>
                  <a:lnTo>
                    <a:pt x="230155" y="24323"/>
                  </a:lnTo>
                  <a:lnTo>
                    <a:pt x="230155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" name="Полилиния: фигура 196">
              <a:extLst>
                <a:ext uri="{FF2B5EF4-FFF2-40B4-BE49-F238E27FC236}">
                  <a16:creationId xmlns:a16="http://schemas.microsoft.com/office/drawing/2014/main" id="{C7278F8B-666B-41C8-8602-D12E65F5C243}"/>
                </a:ext>
              </a:extLst>
            </p:cNvPr>
            <p:cNvSpPr/>
            <p:nvPr/>
          </p:nvSpPr>
          <p:spPr>
            <a:xfrm>
              <a:off x="10729391" y="5356228"/>
              <a:ext cx="254092" cy="92582"/>
            </a:xfrm>
            <a:custGeom>
              <a:avLst/>
              <a:gdLst>
                <a:gd name="connsiteX0" fmla="*/ 127931 w 254092"/>
                <a:gd name="connsiteY0" fmla="*/ 24212 h 92582"/>
                <a:gd name="connsiteX1" fmla="*/ 229684 w 254092"/>
                <a:gd name="connsiteY1" fmla="*/ 92465 h 92582"/>
                <a:gd name="connsiteX2" fmla="*/ 254092 w 254092"/>
                <a:gd name="connsiteY2" fmla="*/ 92465 h 92582"/>
                <a:gd name="connsiteX3" fmla="*/ 254092 w 254092"/>
                <a:gd name="connsiteY3" fmla="*/ 4846 h 92582"/>
                <a:gd name="connsiteX4" fmla="*/ 229919 w 254092"/>
                <a:gd name="connsiteY4" fmla="*/ 4846 h 92582"/>
                <a:gd name="connsiteX5" fmla="*/ 229919 w 254092"/>
                <a:gd name="connsiteY5" fmla="*/ 46530 h 92582"/>
                <a:gd name="connsiteX6" fmla="*/ 127931 w 254092"/>
                <a:gd name="connsiteY6" fmla="*/ 0 h 92582"/>
                <a:gd name="connsiteX7" fmla="*/ 0 w 254092"/>
                <a:gd name="connsiteY7" fmla="*/ 92583 h 92582"/>
                <a:gd name="connsiteX8" fmla="*/ 26060 w 254092"/>
                <a:gd name="connsiteY8" fmla="*/ 92583 h 92582"/>
                <a:gd name="connsiteX9" fmla="*/ 127814 w 254092"/>
                <a:gd name="connsiteY9" fmla="*/ 24212 h 92582"/>
                <a:gd name="connsiteX10" fmla="*/ 127931 w 254092"/>
                <a:gd name="connsiteY10" fmla="*/ 24212 h 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92" h="92582">
                  <a:moveTo>
                    <a:pt x="127931" y="24212"/>
                  </a:moveTo>
                  <a:cubicBezTo>
                    <a:pt x="174147" y="24212"/>
                    <a:pt x="213650" y="52552"/>
                    <a:pt x="229684" y="92465"/>
                  </a:cubicBezTo>
                  <a:lnTo>
                    <a:pt x="254092" y="92465"/>
                  </a:lnTo>
                  <a:lnTo>
                    <a:pt x="254092" y="4846"/>
                  </a:lnTo>
                  <a:lnTo>
                    <a:pt x="229919" y="4846"/>
                  </a:lnTo>
                  <a:lnTo>
                    <a:pt x="229919" y="46530"/>
                  </a:lnTo>
                  <a:cubicBezTo>
                    <a:pt x="205276" y="18066"/>
                    <a:pt x="168726" y="0"/>
                    <a:pt x="127931" y="0"/>
                  </a:cubicBezTo>
                  <a:cubicBezTo>
                    <a:pt x="68031" y="0"/>
                    <a:pt x="17217" y="38973"/>
                    <a:pt x="0" y="92583"/>
                  </a:cubicBezTo>
                  <a:lnTo>
                    <a:pt x="26060" y="92583"/>
                  </a:lnTo>
                  <a:cubicBezTo>
                    <a:pt x="42095" y="52552"/>
                    <a:pt x="81708" y="24212"/>
                    <a:pt x="127814" y="24212"/>
                  </a:cubicBezTo>
                  <a:lnTo>
                    <a:pt x="127931" y="24212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8" name="Полилиния: фигура 197">
              <a:extLst>
                <a:ext uri="{FF2B5EF4-FFF2-40B4-BE49-F238E27FC236}">
                  <a16:creationId xmlns:a16="http://schemas.microsoft.com/office/drawing/2014/main" id="{C31AFD29-C107-491D-9A0B-E62B824F5D76}"/>
                </a:ext>
              </a:extLst>
            </p:cNvPr>
            <p:cNvSpPr/>
            <p:nvPr/>
          </p:nvSpPr>
          <p:spPr>
            <a:xfrm>
              <a:off x="10729639" y="5527449"/>
              <a:ext cx="254085" cy="92576"/>
            </a:xfrm>
            <a:custGeom>
              <a:avLst/>
              <a:gdLst>
                <a:gd name="connsiteX0" fmla="*/ 229795 w 254085"/>
                <a:gd name="connsiteY0" fmla="*/ 118 h 92576"/>
                <a:gd name="connsiteX1" fmla="*/ 229560 w 254085"/>
                <a:gd name="connsiteY1" fmla="*/ 118 h 92576"/>
                <a:gd name="connsiteX2" fmla="*/ 127807 w 254085"/>
                <a:gd name="connsiteY2" fmla="*/ 68371 h 92576"/>
                <a:gd name="connsiteX3" fmla="*/ 26054 w 254085"/>
                <a:gd name="connsiteY3" fmla="*/ 0 h 92576"/>
                <a:gd name="connsiteX4" fmla="*/ 0 w 254085"/>
                <a:gd name="connsiteY4" fmla="*/ 0 h 92576"/>
                <a:gd name="connsiteX5" fmla="*/ 127925 w 254085"/>
                <a:gd name="connsiteY5" fmla="*/ 92577 h 92576"/>
                <a:gd name="connsiteX6" fmla="*/ 229913 w 254085"/>
                <a:gd name="connsiteY6" fmla="*/ 46053 h 92576"/>
                <a:gd name="connsiteX7" fmla="*/ 229913 w 254085"/>
                <a:gd name="connsiteY7" fmla="*/ 87737 h 92576"/>
                <a:gd name="connsiteX8" fmla="*/ 254086 w 254085"/>
                <a:gd name="connsiteY8" fmla="*/ 87737 h 92576"/>
                <a:gd name="connsiteX9" fmla="*/ 254086 w 254085"/>
                <a:gd name="connsiteY9" fmla="*/ 118 h 92576"/>
                <a:gd name="connsiteX10" fmla="*/ 229913 w 254085"/>
                <a:gd name="connsiteY10" fmla="*/ 118 h 92576"/>
                <a:gd name="connsiteX11" fmla="*/ 229795 w 254085"/>
                <a:gd name="connsiteY11" fmla="*/ 118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76">
                  <a:moveTo>
                    <a:pt x="229795" y="118"/>
                  </a:moveTo>
                  <a:lnTo>
                    <a:pt x="229560" y="118"/>
                  </a:lnTo>
                  <a:cubicBezTo>
                    <a:pt x="213525" y="40149"/>
                    <a:pt x="173906" y="68371"/>
                    <a:pt x="127807" y="68371"/>
                  </a:cubicBezTo>
                  <a:cubicBezTo>
                    <a:pt x="81708" y="68371"/>
                    <a:pt x="42089" y="40031"/>
                    <a:pt x="26054" y="0"/>
                  </a:cubicBezTo>
                  <a:lnTo>
                    <a:pt x="0" y="0"/>
                  </a:lnTo>
                  <a:cubicBezTo>
                    <a:pt x="17093" y="53610"/>
                    <a:pt x="67914" y="92577"/>
                    <a:pt x="127925" y="92577"/>
                  </a:cubicBezTo>
                  <a:cubicBezTo>
                    <a:pt x="168837" y="92577"/>
                    <a:pt x="205387" y="74511"/>
                    <a:pt x="229913" y="46053"/>
                  </a:cubicBezTo>
                  <a:lnTo>
                    <a:pt x="229913" y="87737"/>
                  </a:lnTo>
                  <a:lnTo>
                    <a:pt x="254086" y="87737"/>
                  </a:lnTo>
                  <a:lnTo>
                    <a:pt x="254086" y="118"/>
                  </a:lnTo>
                  <a:lnTo>
                    <a:pt x="229913" y="118"/>
                  </a:lnTo>
                  <a:lnTo>
                    <a:pt x="229795" y="118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9" name="Полилиния: фигура 198">
              <a:extLst>
                <a:ext uri="{FF2B5EF4-FFF2-40B4-BE49-F238E27FC236}">
                  <a16:creationId xmlns:a16="http://schemas.microsoft.com/office/drawing/2014/main" id="{FB0FF0DA-E1AF-412D-B038-8BA6003B0A6D}"/>
                </a:ext>
              </a:extLst>
            </p:cNvPr>
            <p:cNvSpPr/>
            <p:nvPr/>
          </p:nvSpPr>
          <p:spPr>
            <a:xfrm>
              <a:off x="11747751" y="5355987"/>
              <a:ext cx="253974" cy="92700"/>
            </a:xfrm>
            <a:custGeom>
              <a:avLst/>
              <a:gdLst>
                <a:gd name="connsiteX0" fmla="*/ 127108 w 253974"/>
                <a:gd name="connsiteY0" fmla="*/ 0 h 92700"/>
                <a:gd name="connsiteX1" fmla="*/ 0 w 253974"/>
                <a:gd name="connsiteY1" fmla="*/ 92701 h 92700"/>
                <a:gd name="connsiteX2" fmla="*/ 25826 w 253974"/>
                <a:gd name="connsiteY2" fmla="*/ 92701 h 92700"/>
                <a:gd name="connsiteX3" fmla="*/ 126984 w 253974"/>
                <a:gd name="connsiteY3" fmla="*/ 24205 h 92700"/>
                <a:gd name="connsiteX4" fmla="*/ 228150 w 253974"/>
                <a:gd name="connsiteY4" fmla="*/ 92701 h 92700"/>
                <a:gd name="connsiteX5" fmla="*/ 253975 w 253974"/>
                <a:gd name="connsiteY5" fmla="*/ 92701 h 92700"/>
                <a:gd name="connsiteX6" fmla="*/ 126867 w 253974"/>
                <a:gd name="connsiteY6" fmla="*/ 0 h 92700"/>
                <a:gd name="connsiteX7" fmla="*/ 127108 w 253974"/>
                <a:gd name="connsiteY7" fmla="*/ 0 h 9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74" h="92700">
                  <a:moveTo>
                    <a:pt x="127108" y="0"/>
                  </a:moveTo>
                  <a:cubicBezTo>
                    <a:pt x="67561" y="0"/>
                    <a:pt x="16864" y="39084"/>
                    <a:pt x="0" y="92701"/>
                  </a:cubicBezTo>
                  <a:lnTo>
                    <a:pt x="25826" y="92701"/>
                  </a:lnTo>
                  <a:cubicBezTo>
                    <a:pt x="41743" y="52669"/>
                    <a:pt x="81121" y="24205"/>
                    <a:pt x="126984" y="24205"/>
                  </a:cubicBezTo>
                  <a:cubicBezTo>
                    <a:pt x="172854" y="24205"/>
                    <a:pt x="212232" y="52669"/>
                    <a:pt x="228150" y="92701"/>
                  </a:cubicBezTo>
                  <a:lnTo>
                    <a:pt x="253975" y="92701"/>
                  </a:lnTo>
                  <a:cubicBezTo>
                    <a:pt x="236993" y="38967"/>
                    <a:pt x="186531" y="0"/>
                    <a:pt x="126867" y="0"/>
                  </a:cubicBezTo>
                  <a:lnTo>
                    <a:pt x="127108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0" name="Полилиния: фигура 199">
              <a:extLst>
                <a:ext uri="{FF2B5EF4-FFF2-40B4-BE49-F238E27FC236}">
                  <a16:creationId xmlns:a16="http://schemas.microsoft.com/office/drawing/2014/main" id="{AFF01AE2-467A-4FEB-A456-7CBD6BB81B72}"/>
                </a:ext>
              </a:extLst>
            </p:cNvPr>
            <p:cNvSpPr/>
            <p:nvPr/>
          </p:nvSpPr>
          <p:spPr>
            <a:xfrm>
              <a:off x="11747751" y="5527567"/>
              <a:ext cx="254209" cy="92576"/>
            </a:xfrm>
            <a:custGeom>
              <a:avLst/>
              <a:gdLst>
                <a:gd name="connsiteX0" fmla="*/ 127108 w 254209"/>
                <a:gd name="connsiteY0" fmla="*/ 68371 h 92576"/>
                <a:gd name="connsiteX1" fmla="*/ 25943 w 254209"/>
                <a:gd name="connsiteY1" fmla="*/ 0 h 92576"/>
                <a:gd name="connsiteX2" fmla="*/ 0 w 254209"/>
                <a:gd name="connsiteY2" fmla="*/ 0 h 92576"/>
                <a:gd name="connsiteX3" fmla="*/ 127108 w 254209"/>
                <a:gd name="connsiteY3" fmla="*/ 92577 h 92576"/>
                <a:gd name="connsiteX4" fmla="*/ 254210 w 254209"/>
                <a:gd name="connsiteY4" fmla="*/ 0 h 92576"/>
                <a:gd name="connsiteX5" fmla="*/ 228267 w 254209"/>
                <a:gd name="connsiteY5" fmla="*/ 0 h 92576"/>
                <a:gd name="connsiteX6" fmla="*/ 127108 w 254209"/>
                <a:gd name="connsiteY6" fmla="*/ 68371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9" h="92576">
                  <a:moveTo>
                    <a:pt x="127108" y="68371"/>
                  </a:moveTo>
                  <a:cubicBezTo>
                    <a:pt x="81238" y="68371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0"/>
                    <a:pt x="67444" y="92577"/>
                    <a:pt x="127108" y="92577"/>
                  </a:cubicBezTo>
                  <a:cubicBezTo>
                    <a:pt x="186766" y="92577"/>
                    <a:pt x="237228" y="53610"/>
                    <a:pt x="254210" y="0"/>
                  </a:cubicBezTo>
                  <a:lnTo>
                    <a:pt x="228267" y="0"/>
                  </a:lnTo>
                  <a:cubicBezTo>
                    <a:pt x="212350" y="40031"/>
                    <a:pt x="172972" y="68371"/>
                    <a:pt x="127108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1" name="Полилиния: фигура 200">
              <a:extLst>
                <a:ext uri="{FF2B5EF4-FFF2-40B4-BE49-F238E27FC236}">
                  <a16:creationId xmlns:a16="http://schemas.microsoft.com/office/drawing/2014/main" id="{1C4D7FBE-B7A3-4C1B-8572-734C887AE5CB}"/>
                </a:ext>
              </a:extLst>
            </p:cNvPr>
            <p:cNvSpPr/>
            <p:nvPr/>
          </p:nvSpPr>
          <p:spPr>
            <a:xfrm>
              <a:off x="11238509" y="5360709"/>
              <a:ext cx="254438" cy="87736"/>
            </a:xfrm>
            <a:custGeom>
              <a:avLst/>
              <a:gdLst>
                <a:gd name="connsiteX0" fmla="*/ 230266 w 254438"/>
                <a:gd name="connsiteY0" fmla="*/ 63414 h 87736"/>
                <a:gd name="connsiteX1" fmla="*/ 24284 w 254438"/>
                <a:gd name="connsiteY1" fmla="*/ 63414 h 87736"/>
                <a:gd name="connsiteX2" fmla="*/ 24284 w 254438"/>
                <a:gd name="connsiteY2" fmla="*/ 0 h 87736"/>
                <a:gd name="connsiteX3" fmla="*/ 0 w 254438"/>
                <a:gd name="connsiteY3" fmla="*/ 0 h 87736"/>
                <a:gd name="connsiteX4" fmla="*/ 0 w 254438"/>
                <a:gd name="connsiteY4" fmla="*/ 87737 h 87736"/>
                <a:gd name="connsiteX5" fmla="*/ 254438 w 254438"/>
                <a:gd name="connsiteY5" fmla="*/ 87737 h 87736"/>
                <a:gd name="connsiteX6" fmla="*/ 254438 w 254438"/>
                <a:gd name="connsiteY6" fmla="*/ 0 h 87736"/>
                <a:gd name="connsiteX7" fmla="*/ 230266 w 254438"/>
                <a:gd name="connsiteY7" fmla="*/ 0 h 87736"/>
                <a:gd name="connsiteX8" fmla="*/ 230266 w 254438"/>
                <a:gd name="connsiteY8" fmla="*/ 63414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438" h="87736">
                  <a:moveTo>
                    <a:pt x="230266" y="63414"/>
                  </a:moveTo>
                  <a:lnTo>
                    <a:pt x="24284" y="63414"/>
                  </a:lnTo>
                  <a:lnTo>
                    <a:pt x="24284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438" y="87737"/>
                  </a:lnTo>
                  <a:lnTo>
                    <a:pt x="254438" y="0"/>
                  </a:lnTo>
                  <a:lnTo>
                    <a:pt x="230266" y="0"/>
                  </a:lnTo>
                  <a:lnTo>
                    <a:pt x="230266" y="6341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2" name="Полилиния: фигура 201">
              <a:extLst>
                <a:ext uri="{FF2B5EF4-FFF2-40B4-BE49-F238E27FC236}">
                  <a16:creationId xmlns:a16="http://schemas.microsoft.com/office/drawing/2014/main" id="{4B49ED9B-9240-4DD4-B054-6787291226D0}"/>
                </a:ext>
              </a:extLst>
            </p:cNvPr>
            <p:cNvSpPr/>
            <p:nvPr/>
          </p:nvSpPr>
          <p:spPr>
            <a:xfrm>
              <a:off x="11238509" y="5527796"/>
              <a:ext cx="254438" cy="87618"/>
            </a:xfrm>
            <a:custGeom>
              <a:avLst/>
              <a:gdLst>
                <a:gd name="connsiteX0" fmla="*/ 0 w 254438"/>
                <a:gd name="connsiteY0" fmla="*/ 87619 h 87618"/>
                <a:gd name="connsiteX1" fmla="*/ 24284 w 254438"/>
                <a:gd name="connsiteY1" fmla="*/ 87619 h 87618"/>
                <a:gd name="connsiteX2" fmla="*/ 24284 w 254438"/>
                <a:gd name="connsiteY2" fmla="*/ 24323 h 87618"/>
                <a:gd name="connsiteX3" fmla="*/ 230266 w 254438"/>
                <a:gd name="connsiteY3" fmla="*/ 24323 h 87618"/>
                <a:gd name="connsiteX4" fmla="*/ 230266 w 254438"/>
                <a:gd name="connsiteY4" fmla="*/ 87619 h 87618"/>
                <a:gd name="connsiteX5" fmla="*/ 254438 w 254438"/>
                <a:gd name="connsiteY5" fmla="*/ 87619 h 87618"/>
                <a:gd name="connsiteX6" fmla="*/ 254438 w 254438"/>
                <a:gd name="connsiteY6" fmla="*/ 0 h 87618"/>
                <a:gd name="connsiteX7" fmla="*/ 0 w 254438"/>
                <a:gd name="connsiteY7" fmla="*/ 0 h 87618"/>
                <a:gd name="connsiteX8" fmla="*/ 0 w 254438"/>
                <a:gd name="connsiteY8" fmla="*/ 87619 h 8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438" h="87618">
                  <a:moveTo>
                    <a:pt x="0" y="87619"/>
                  </a:moveTo>
                  <a:lnTo>
                    <a:pt x="24284" y="87619"/>
                  </a:lnTo>
                  <a:lnTo>
                    <a:pt x="24284" y="24323"/>
                  </a:lnTo>
                  <a:lnTo>
                    <a:pt x="230266" y="24323"/>
                  </a:lnTo>
                  <a:lnTo>
                    <a:pt x="230266" y="87619"/>
                  </a:lnTo>
                  <a:lnTo>
                    <a:pt x="254438" y="87619"/>
                  </a:lnTo>
                  <a:lnTo>
                    <a:pt x="254438" y="0"/>
                  </a:lnTo>
                  <a:lnTo>
                    <a:pt x="0" y="0"/>
                  </a:lnTo>
                  <a:lnTo>
                    <a:pt x="0" y="87619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3" name="Полилиния: фигура 202">
              <a:extLst>
                <a:ext uri="{FF2B5EF4-FFF2-40B4-BE49-F238E27FC236}">
                  <a16:creationId xmlns:a16="http://schemas.microsoft.com/office/drawing/2014/main" id="{EDB1E2E9-CF70-4B3F-B4DA-129B516E762B}"/>
                </a:ext>
              </a:extLst>
            </p:cNvPr>
            <p:cNvSpPr/>
            <p:nvPr/>
          </p:nvSpPr>
          <p:spPr>
            <a:xfrm>
              <a:off x="11862842" y="5958805"/>
              <a:ext cx="24172" cy="167093"/>
            </a:xfrm>
            <a:custGeom>
              <a:avLst/>
              <a:gdLst>
                <a:gd name="connsiteX0" fmla="*/ 24173 w 24172"/>
                <a:gd name="connsiteY0" fmla="*/ 0 h 167093"/>
                <a:gd name="connsiteX1" fmla="*/ 0 w 24172"/>
                <a:gd name="connsiteY1" fmla="*/ 0 h 167093"/>
                <a:gd name="connsiteX2" fmla="*/ 0 w 24172"/>
                <a:gd name="connsiteY2" fmla="*/ 167094 h 167093"/>
                <a:gd name="connsiteX3" fmla="*/ 24173 w 24172"/>
                <a:gd name="connsiteY3" fmla="*/ 167094 h 167093"/>
                <a:gd name="connsiteX4" fmla="*/ 24173 w 24172"/>
                <a:gd name="connsiteY4" fmla="*/ 0 h 16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93">
                  <a:moveTo>
                    <a:pt x="24173" y="0"/>
                  </a:moveTo>
                  <a:lnTo>
                    <a:pt x="0" y="0"/>
                  </a:lnTo>
                  <a:lnTo>
                    <a:pt x="0" y="167094"/>
                  </a:lnTo>
                  <a:lnTo>
                    <a:pt x="24173" y="167094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4" name="Полилиния: фигура 203">
              <a:extLst>
                <a:ext uri="{FF2B5EF4-FFF2-40B4-BE49-F238E27FC236}">
                  <a16:creationId xmlns:a16="http://schemas.microsoft.com/office/drawing/2014/main" id="{F70ECE4F-63E4-4685-A8B5-6CF99E8A1E9F}"/>
                </a:ext>
              </a:extLst>
            </p:cNvPr>
            <p:cNvSpPr/>
            <p:nvPr/>
          </p:nvSpPr>
          <p:spPr>
            <a:xfrm>
              <a:off x="11747751" y="5871192"/>
              <a:ext cx="254327" cy="24205"/>
            </a:xfrm>
            <a:custGeom>
              <a:avLst/>
              <a:gdLst>
                <a:gd name="connsiteX0" fmla="*/ 254327 w 254327"/>
                <a:gd name="connsiteY0" fmla="*/ 0 h 24205"/>
                <a:gd name="connsiteX1" fmla="*/ 0 w 254327"/>
                <a:gd name="connsiteY1" fmla="*/ 0 h 24205"/>
                <a:gd name="connsiteX2" fmla="*/ 0 w 254327"/>
                <a:gd name="connsiteY2" fmla="*/ 24205 h 24205"/>
                <a:gd name="connsiteX3" fmla="*/ 254327 w 254327"/>
                <a:gd name="connsiteY3" fmla="*/ 24205 h 24205"/>
                <a:gd name="connsiteX4" fmla="*/ 254327 w 254327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7" h="24205">
                  <a:moveTo>
                    <a:pt x="254327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7" y="24205"/>
                  </a:lnTo>
                  <a:lnTo>
                    <a:pt x="254327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5" name="Полилиния: фигура 204">
              <a:extLst>
                <a:ext uri="{FF2B5EF4-FFF2-40B4-BE49-F238E27FC236}">
                  <a16:creationId xmlns:a16="http://schemas.microsoft.com/office/drawing/2014/main" id="{CE001A58-EBBE-468B-BEDE-286A6C1651CA}"/>
                </a:ext>
              </a:extLst>
            </p:cNvPr>
            <p:cNvSpPr/>
            <p:nvPr/>
          </p:nvSpPr>
          <p:spPr>
            <a:xfrm>
              <a:off x="11238626" y="5866346"/>
              <a:ext cx="253968" cy="92694"/>
            </a:xfrm>
            <a:custGeom>
              <a:avLst/>
              <a:gdLst>
                <a:gd name="connsiteX0" fmla="*/ 127102 w 253968"/>
                <a:gd name="connsiteY0" fmla="*/ 0 h 92694"/>
                <a:gd name="connsiteX1" fmla="*/ 0 w 253968"/>
                <a:gd name="connsiteY1" fmla="*/ 92694 h 92694"/>
                <a:gd name="connsiteX2" fmla="*/ 25825 w 253968"/>
                <a:gd name="connsiteY2" fmla="*/ 92694 h 92694"/>
                <a:gd name="connsiteX3" fmla="*/ 126984 w 253968"/>
                <a:gd name="connsiteY3" fmla="*/ 24205 h 92694"/>
                <a:gd name="connsiteX4" fmla="*/ 228149 w 253968"/>
                <a:gd name="connsiteY4" fmla="*/ 92694 h 92694"/>
                <a:gd name="connsiteX5" fmla="*/ 253968 w 253968"/>
                <a:gd name="connsiteY5" fmla="*/ 92694 h 92694"/>
                <a:gd name="connsiteX6" fmla="*/ 126866 w 253968"/>
                <a:gd name="connsiteY6" fmla="*/ 0 h 92694"/>
                <a:gd name="connsiteX7" fmla="*/ 127102 w 253968"/>
                <a:gd name="connsiteY7" fmla="*/ 0 h 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4">
                  <a:moveTo>
                    <a:pt x="127102" y="0"/>
                  </a:moveTo>
                  <a:cubicBezTo>
                    <a:pt x="67561" y="0"/>
                    <a:pt x="16864" y="39084"/>
                    <a:pt x="0" y="92694"/>
                  </a:cubicBezTo>
                  <a:lnTo>
                    <a:pt x="25825" y="92694"/>
                  </a:lnTo>
                  <a:cubicBezTo>
                    <a:pt x="41742" y="52663"/>
                    <a:pt x="81120" y="24205"/>
                    <a:pt x="126984" y="24205"/>
                  </a:cubicBezTo>
                  <a:cubicBezTo>
                    <a:pt x="172854" y="24205"/>
                    <a:pt x="212232" y="52663"/>
                    <a:pt x="228149" y="92694"/>
                  </a:cubicBezTo>
                  <a:lnTo>
                    <a:pt x="253968" y="92694"/>
                  </a:lnTo>
                  <a:cubicBezTo>
                    <a:pt x="236993" y="38967"/>
                    <a:pt x="186531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6" name="Полилиния: фигура 205">
              <a:extLst>
                <a:ext uri="{FF2B5EF4-FFF2-40B4-BE49-F238E27FC236}">
                  <a16:creationId xmlns:a16="http://schemas.microsoft.com/office/drawing/2014/main" id="{6FCC3CA6-1BE8-41EE-92CF-2F73267D203F}"/>
                </a:ext>
              </a:extLst>
            </p:cNvPr>
            <p:cNvSpPr/>
            <p:nvPr/>
          </p:nvSpPr>
          <p:spPr>
            <a:xfrm>
              <a:off x="11238626" y="6038037"/>
              <a:ext cx="254203" cy="92576"/>
            </a:xfrm>
            <a:custGeom>
              <a:avLst/>
              <a:gdLst>
                <a:gd name="connsiteX0" fmla="*/ 127102 w 254203"/>
                <a:gd name="connsiteY0" fmla="*/ 68371 h 92576"/>
                <a:gd name="connsiteX1" fmla="*/ 25943 w 254203"/>
                <a:gd name="connsiteY1" fmla="*/ 0 h 92576"/>
                <a:gd name="connsiteX2" fmla="*/ 0 w 254203"/>
                <a:gd name="connsiteY2" fmla="*/ 0 h 92576"/>
                <a:gd name="connsiteX3" fmla="*/ 127102 w 254203"/>
                <a:gd name="connsiteY3" fmla="*/ 92577 h 92576"/>
                <a:gd name="connsiteX4" fmla="*/ 254203 w 254203"/>
                <a:gd name="connsiteY4" fmla="*/ 0 h 92576"/>
                <a:gd name="connsiteX5" fmla="*/ 228267 w 254203"/>
                <a:gd name="connsiteY5" fmla="*/ 0 h 92576"/>
                <a:gd name="connsiteX6" fmla="*/ 127102 w 254203"/>
                <a:gd name="connsiteY6" fmla="*/ 68371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76">
                  <a:moveTo>
                    <a:pt x="127102" y="68371"/>
                  </a:moveTo>
                  <a:cubicBezTo>
                    <a:pt x="81238" y="68371"/>
                    <a:pt x="41860" y="40031"/>
                    <a:pt x="25943" y="0"/>
                  </a:cubicBezTo>
                  <a:lnTo>
                    <a:pt x="0" y="0"/>
                  </a:lnTo>
                  <a:cubicBezTo>
                    <a:pt x="16982" y="53610"/>
                    <a:pt x="67444" y="92577"/>
                    <a:pt x="127102" y="92577"/>
                  </a:cubicBezTo>
                  <a:cubicBezTo>
                    <a:pt x="186766" y="92577"/>
                    <a:pt x="237228" y="53610"/>
                    <a:pt x="254203" y="0"/>
                  </a:cubicBezTo>
                  <a:lnTo>
                    <a:pt x="228267" y="0"/>
                  </a:lnTo>
                  <a:cubicBezTo>
                    <a:pt x="212350" y="40031"/>
                    <a:pt x="172972" y="68371"/>
                    <a:pt x="127102" y="68371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7" name="Полилиния: фигура 206">
              <a:extLst>
                <a:ext uri="{FF2B5EF4-FFF2-40B4-BE49-F238E27FC236}">
                  <a16:creationId xmlns:a16="http://schemas.microsoft.com/office/drawing/2014/main" id="{EEBD9E33-C09A-4452-AD22-3FE402B7643A}"/>
                </a:ext>
              </a:extLst>
            </p:cNvPr>
            <p:cNvSpPr/>
            <p:nvPr/>
          </p:nvSpPr>
          <p:spPr>
            <a:xfrm>
              <a:off x="10729391" y="5871192"/>
              <a:ext cx="254327" cy="87736"/>
            </a:xfrm>
            <a:custGeom>
              <a:avLst/>
              <a:gdLst>
                <a:gd name="connsiteX0" fmla="*/ 230154 w 254327"/>
                <a:gd name="connsiteY0" fmla="*/ 63414 h 87736"/>
                <a:gd name="connsiteX1" fmla="*/ 24290 w 254327"/>
                <a:gd name="connsiteY1" fmla="*/ 63414 h 87736"/>
                <a:gd name="connsiteX2" fmla="*/ 24290 w 254327"/>
                <a:gd name="connsiteY2" fmla="*/ 0 h 87736"/>
                <a:gd name="connsiteX3" fmla="*/ 0 w 254327"/>
                <a:gd name="connsiteY3" fmla="*/ 0 h 87736"/>
                <a:gd name="connsiteX4" fmla="*/ 0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230154 w 254327"/>
                <a:gd name="connsiteY7" fmla="*/ 0 h 87736"/>
                <a:gd name="connsiteX8" fmla="*/ 230154 w 254327"/>
                <a:gd name="connsiteY8" fmla="*/ 63414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230154" y="63414"/>
                  </a:moveTo>
                  <a:lnTo>
                    <a:pt x="24290" y="63414"/>
                  </a:lnTo>
                  <a:lnTo>
                    <a:pt x="24290" y="0"/>
                  </a:lnTo>
                  <a:lnTo>
                    <a:pt x="0" y="0"/>
                  </a:lnTo>
                  <a:lnTo>
                    <a:pt x="0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230154" y="0"/>
                  </a:lnTo>
                  <a:lnTo>
                    <a:pt x="230154" y="63414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8" name="Полилиния: фигура 207">
              <a:extLst>
                <a:ext uri="{FF2B5EF4-FFF2-40B4-BE49-F238E27FC236}">
                  <a16:creationId xmlns:a16="http://schemas.microsoft.com/office/drawing/2014/main" id="{631ED781-9955-4605-8AC7-C6218AAAC21C}"/>
                </a:ext>
              </a:extLst>
            </p:cNvPr>
            <p:cNvSpPr/>
            <p:nvPr/>
          </p:nvSpPr>
          <p:spPr>
            <a:xfrm>
              <a:off x="10729391" y="6038168"/>
              <a:ext cx="254327" cy="87736"/>
            </a:xfrm>
            <a:custGeom>
              <a:avLst/>
              <a:gdLst>
                <a:gd name="connsiteX0" fmla="*/ 0 w 254327"/>
                <a:gd name="connsiteY0" fmla="*/ 87737 h 87736"/>
                <a:gd name="connsiteX1" fmla="*/ 24290 w 254327"/>
                <a:gd name="connsiteY1" fmla="*/ 87737 h 87736"/>
                <a:gd name="connsiteX2" fmla="*/ 24290 w 254327"/>
                <a:gd name="connsiteY2" fmla="*/ 24323 h 87736"/>
                <a:gd name="connsiteX3" fmla="*/ 230154 w 254327"/>
                <a:gd name="connsiteY3" fmla="*/ 24323 h 87736"/>
                <a:gd name="connsiteX4" fmla="*/ 230154 w 254327"/>
                <a:gd name="connsiteY4" fmla="*/ 87737 h 87736"/>
                <a:gd name="connsiteX5" fmla="*/ 254327 w 254327"/>
                <a:gd name="connsiteY5" fmla="*/ 87737 h 87736"/>
                <a:gd name="connsiteX6" fmla="*/ 254327 w 254327"/>
                <a:gd name="connsiteY6" fmla="*/ 0 h 87736"/>
                <a:gd name="connsiteX7" fmla="*/ 0 w 254327"/>
                <a:gd name="connsiteY7" fmla="*/ 0 h 87736"/>
                <a:gd name="connsiteX8" fmla="*/ 0 w 254327"/>
                <a:gd name="connsiteY8" fmla="*/ 87737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327" h="87736">
                  <a:moveTo>
                    <a:pt x="0" y="87737"/>
                  </a:moveTo>
                  <a:lnTo>
                    <a:pt x="24290" y="87737"/>
                  </a:lnTo>
                  <a:lnTo>
                    <a:pt x="24290" y="24323"/>
                  </a:lnTo>
                  <a:lnTo>
                    <a:pt x="230154" y="24323"/>
                  </a:lnTo>
                  <a:lnTo>
                    <a:pt x="230154" y="87737"/>
                  </a:lnTo>
                  <a:lnTo>
                    <a:pt x="254327" y="87737"/>
                  </a:lnTo>
                  <a:lnTo>
                    <a:pt x="254327" y="0"/>
                  </a:lnTo>
                  <a:lnTo>
                    <a:pt x="0" y="0"/>
                  </a:lnTo>
                  <a:lnTo>
                    <a:pt x="0" y="87737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9" name="Полилиния: фигура 208">
              <a:extLst>
                <a:ext uri="{FF2B5EF4-FFF2-40B4-BE49-F238E27FC236}">
                  <a16:creationId xmlns:a16="http://schemas.microsoft.com/office/drawing/2014/main" id="{632DE197-F66F-49DF-A914-AC010FD846C6}"/>
                </a:ext>
              </a:extLst>
            </p:cNvPr>
            <p:cNvSpPr/>
            <p:nvPr/>
          </p:nvSpPr>
          <p:spPr>
            <a:xfrm>
              <a:off x="11353697" y="6469288"/>
              <a:ext cx="24172" cy="167099"/>
            </a:xfrm>
            <a:custGeom>
              <a:avLst/>
              <a:gdLst>
                <a:gd name="connsiteX0" fmla="*/ 24173 w 24172"/>
                <a:gd name="connsiteY0" fmla="*/ 0 h 167099"/>
                <a:gd name="connsiteX1" fmla="*/ 0 w 24172"/>
                <a:gd name="connsiteY1" fmla="*/ 0 h 167099"/>
                <a:gd name="connsiteX2" fmla="*/ 0 w 24172"/>
                <a:gd name="connsiteY2" fmla="*/ 167100 h 167099"/>
                <a:gd name="connsiteX3" fmla="*/ 24173 w 24172"/>
                <a:gd name="connsiteY3" fmla="*/ 167100 h 167099"/>
                <a:gd name="connsiteX4" fmla="*/ 24173 w 24172"/>
                <a:gd name="connsiteY4" fmla="*/ 0 h 16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2" h="167099">
                  <a:moveTo>
                    <a:pt x="24173" y="0"/>
                  </a:moveTo>
                  <a:lnTo>
                    <a:pt x="0" y="0"/>
                  </a:lnTo>
                  <a:lnTo>
                    <a:pt x="0" y="167100"/>
                  </a:lnTo>
                  <a:lnTo>
                    <a:pt x="24173" y="167100"/>
                  </a:lnTo>
                  <a:lnTo>
                    <a:pt x="24173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0" name="Полилиния: фигура 209">
              <a:extLst>
                <a:ext uri="{FF2B5EF4-FFF2-40B4-BE49-F238E27FC236}">
                  <a16:creationId xmlns:a16="http://schemas.microsoft.com/office/drawing/2014/main" id="{36462D31-E5C9-43D4-8081-2A5C9FC3F68B}"/>
                </a:ext>
              </a:extLst>
            </p:cNvPr>
            <p:cNvSpPr/>
            <p:nvPr/>
          </p:nvSpPr>
          <p:spPr>
            <a:xfrm>
              <a:off x="11238515" y="6381551"/>
              <a:ext cx="254320" cy="24205"/>
            </a:xfrm>
            <a:custGeom>
              <a:avLst/>
              <a:gdLst>
                <a:gd name="connsiteX0" fmla="*/ 254321 w 254320"/>
                <a:gd name="connsiteY0" fmla="*/ 0 h 24205"/>
                <a:gd name="connsiteX1" fmla="*/ 0 w 254320"/>
                <a:gd name="connsiteY1" fmla="*/ 0 h 24205"/>
                <a:gd name="connsiteX2" fmla="*/ 0 w 254320"/>
                <a:gd name="connsiteY2" fmla="*/ 24205 h 24205"/>
                <a:gd name="connsiteX3" fmla="*/ 254321 w 254320"/>
                <a:gd name="connsiteY3" fmla="*/ 24205 h 24205"/>
                <a:gd name="connsiteX4" fmla="*/ 254321 w 254320"/>
                <a:gd name="connsiteY4" fmla="*/ 0 h 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20" h="24205">
                  <a:moveTo>
                    <a:pt x="254321" y="0"/>
                  </a:moveTo>
                  <a:lnTo>
                    <a:pt x="0" y="0"/>
                  </a:lnTo>
                  <a:lnTo>
                    <a:pt x="0" y="24205"/>
                  </a:lnTo>
                  <a:lnTo>
                    <a:pt x="254321" y="24205"/>
                  </a:lnTo>
                  <a:lnTo>
                    <a:pt x="254321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1" name="Полилиния: фигура 210">
              <a:extLst>
                <a:ext uri="{FF2B5EF4-FFF2-40B4-BE49-F238E27FC236}">
                  <a16:creationId xmlns:a16="http://schemas.microsoft.com/office/drawing/2014/main" id="{7303E683-F246-4475-A16C-035E57AD2508}"/>
                </a:ext>
              </a:extLst>
            </p:cNvPr>
            <p:cNvSpPr/>
            <p:nvPr/>
          </p:nvSpPr>
          <p:spPr>
            <a:xfrm>
              <a:off x="10729528" y="6376829"/>
              <a:ext cx="253968" cy="92693"/>
            </a:xfrm>
            <a:custGeom>
              <a:avLst/>
              <a:gdLst>
                <a:gd name="connsiteX0" fmla="*/ 127102 w 253968"/>
                <a:gd name="connsiteY0" fmla="*/ 0 h 92693"/>
                <a:gd name="connsiteX1" fmla="*/ 0 w 253968"/>
                <a:gd name="connsiteY1" fmla="*/ 92694 h 92693"/>
                <a:gd name="connsiteX2" fmla="*/ 25819 w 253968"/>
                <a:gd name="connsiteY2" fmla="*/ 92694 h 92693"/>
                <a:gd name="connsiteX3" fmla="*/ 126984 w 253968"/>
                <a:gd name="connsiteY3" fmla="*/ 24205 h 92693"/>
                <a:gd name="connsiteX4" fmla="*/ 228149 w 253968"/>
                <a:gd name="connsiteY4" fmla="*/ 92694 h 92693"/>
                <a:gd name="connsiteX5" fmla="*/ 253968 w 253968"/>
                <a:gd name="connsiteY5" fmla="*/ 92694 h 92693"/>
                <a:gd name="connsiteX6" fmla="*/ 126866 w 253968"/>
                <a:gd name="connsiteY6" fmla="*/ 0 h 92693"/>
                <a:gd name="connsiteX7" fmla="*/ 127102 w 253968"/>
                <a:gd name="connsiteY7" fmla="*/ 0 h 9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68" h="92693">
                  <a:moveTo>
                    <a:pt x="127102" y="0"/>
                  </a:moveTo>
                  <a:cubicBezTo>
                    <a:pt x="67561" y="0"/>
                    <a:pt x="16858" y="39084"/>
                    <a:pt x="0" y="92694"/>
                  </a:cubicBezTo>
                  <a:lnTo>
                    <a:pt x="25819" y="92694"/>
                  </a:lnTo>
                  <a:cubicBezTo>
                    <a:pt x="41736" y="52663"/>
                    <a:pt x="81120" y="24205"/>
                    <a:pt x="126984" y="24205"/>
                  </a:cubicBezTo>
                  <a:cubicBezTo>
                    <a:pt x="172848" y="24205"/>
                    <a:pt x="212232" y="52663"/>
                    <a:pt x="228149" y="92694"/>
                  </a:cubicBezTo>
                  <a:lnTo>
                    <a:pt x="253968" y="92694"/>
                  </a:lnTo>
                  <a:cubicBezTo>
                    <a:pt x="236993" y="38967"/>
                    <a:pt x="186524" y="0"/>
                    <a:pt x="126866" y="0"/>
                  </a:cubicBezTo>
                  <a:lnTo>
                    <a:pt x="127102" y="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2" name="Полилиния: фигура 211">
              <a:extLst>
                <a:ext uri="{FF2B5EF4-FFF2-40B4-BE49-F238E27FC236}">
                  <a16:creationId xmlns:a16="http://schemas.microsoft.com/office/drawing/2014/main" id="{A131F078-3BCC-45C8-9F74-C5A015F714A6}"/>
                </a:ext>
              </a:extLst>
            </p:cNvPr>
            <p:cNvSpPr/>
            <p:nvPr/>
          </p:nvSpPr>
          <p:spPr>
            <a:xfrm>
              <a:off x="10729528" y="6548410"/>
              <a:ext cx="254203" cy="92550"/>
            </a:xfrm>
            <a:custGeom>
              <a:avLst/>
              <a:gdLst>
                <a:gd name="connsiteX0" fmla="*/ 127102 w 254203"/>
                <a:gd name="connsiteY0" fmla="*/ 68384 h 92550"/>
                <a:gd name="connsiteX1" fmla="*/ 25936 w 254203"/>
                <a:gd name="connsiteY1" fmla="*/ 0 h 92550"/>
                <a:gd name="connsiteX2" fmla="*/ 0 w 254203"/>
                <a:gd name="connsiteY2" fmla="*/ 0 h 92550"/>
                <a:gd name="connsiteX3" fmla="*/ 127102 w 254203"/>
                <a:gd name="connsiteY3" fmla="*/ 92551 h 92550"/>
                <a:gd name="connsiteX4" fmla="*/ 254203 w 254203"/>
                <a:gd name="connsiteY4" fmla="*/ 0 h 92550"/>
                <a:gd name="connsiteX5" fmla="*/ 228267 w 254203"/>
                <a:gd name="connsiteY5" fmla="*/ 0 h 92550"/>
                <a:gd name="connsiteX6" fmla="*/ 127102 w 254203"/>
                <a:gd name="connsiteY6" fmla="*/ 68384 h 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203" h="92550">
                  <a:moveTo>
                    <a:pt x="127102" y="68384"/>
                  </a:moveTo>
                  <a:cubicBezTo>
                    <a:pt x="81238" y="68384"/>
                    <a:pt x="41853" y="40038"/>
                    <a:pt x="25936" y="0"/>
                  </a:cubicBezTo>
                  <a:lnTo>
                    <a:pt x="0" y="0"/>
                  </a:lnTo>
                  <a:cubicBezTo>
                    <a:pt x="16975" y="53623"/>
                    <a:pt x="67443" y="92551"/>
                    <a:pt x="127102" y="92551"/>
                  </a:cubicBezTo>
                  <a:cubicBezTo>
                    <a:pt x="186760" y="92551"/>
                    <a:pt x="237228" y="53623"/>
                    <a:pt x="254203" y="0"/>
                  </a:cubicBezTo>
                  <a:lnTo>
                    <a:pt x="228267" y="0"/>
                  </a:lnTo>
                  <a:cubicBezTo>
                    <a:pt x="212350" y="40038"/>
                    <a:pt x="172965" y="68384"/>
                    <a:pt x="127102" y="68384"/>
                  </a:cubicBez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3" name="Полилиния: фигура 212">
              <a:extLst>
                <a:ext uri="{FF2B5EF4-FFF2-40B4-BE49-F238E27FC236}">
                  <a16:creationId xmlns:a16="http://schemas.microsoft.com/office/drawing/2014/main" id="{1362428C-FE55-4DAB-9F12-020B074CF047}"/>
                </a:ext>
              </a:extLst>
            </p:cNvPr>
            <p:cNvSpPr/>
            <p:nvPr/>
          </p:nvSpPr>
          <p:spPr>
            <a:xfrm>
              <a:off x="11747751" y="6377058"/>
              <a:ext cx="254092" cy="92576"/>
            </a:xfrm>
            <a:custGeom>
              <a:avLst/>
              <a:gdLst>
                <a:gd name="connsiteX0" fmla="*/ 127931 w 254092"/>
                <a:gd name="connsiteY0" fmla="*/ 24212 h 92576"/>
                <a:gd name="connsiteX1" fmla="*/ 229684 w 254092"/>
                <a:gd name="connsiteY1" fmla="*/ 92459 h 92576"/>
                <a:gd name="connsiteX2" fmla="*/ 254092 w 254092"/>
                <a:gd name="connsiteY2" fmla="*/ 92459 h 92576"/>
                <a:gd name="connsiteX3" fmla="*/ 254092 w 254092"/>
                <a:gd name="connsiteY3" fmla="*/ 4840 h 92576"/>
                <a:gd name="connsiteX4" fmla="*/ 229920 w 254092"/>
                <a:gd name="connsiteY4" fmla="*/ 4840 h 92576"/>
                <a:gd name="connsiteX5" fmla="*/ 229920 w 254092"/>
                <a:gd name="connsiteY5" fmla="*/ 46530 h 92576"/>
                <a:gd name="connsiteX6" fmla="*/ 127931 w 254092"/>
                <a:gd name="connsiteY6" fmla="*/ 0 h 92576"/>
                <a:gd name="connsiteX7" fmla="*/ 0 w 254092"/>
                <a:gd name="connsiteY7" fmla="*/ 92577 h 92576"/>
                <a:gd name="connsiteX8" fmla="*/ 26061 w 254092"/>
                <a:gd name="connsiteY8" fmla="*/ 92577 h 92576"/>
                <a:gd name="connsiteX9" fmla="*/ 127814 w 254092"/>
                <a:gd name="connsiteY9" fmla="*/ 24212 h 92576"/>
                <a:gd name="connsiteX10" fmla="*/ 127931 w 254092"/>
                <a:gd name="connsiteY10" fmla="*/ 24212 h 9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92" h="92576">
                  <a:moveTo>
                    <a:pt x="127931" y="24212"/>
                  </a:moveTo>
                  <a:cubicBezTo>
                    <a:pt x="174148" y="24212"/>
                    <a:pt x="213650" y="52552"/>
                    <a:pt x="229684" y="92459"/>
                  </a:cubicBezTo>
                  <a:lnTo>
                    <a:pt x="254092" y="92459"/>
                  </a:lnTo>
                  <a:lnTo>
                    <a:pt x="254092" y="4840"/>
                  </a:lnTo>
                  <a:lnTo>
                    <a:pt x="229920" y="4840"/>
                  </a:lnTo>
                  <a:lnTo>
                    <a:pt x="229920" y="46530"/>
                  </a:lnTo>
                  <a:cubicBezTo>
                    <a:pt x="205276" y="18066"/>
                    <a:pt x="168726" y="0"/>
                    <a:pt x="127931" y="0"/>
                  </a:cubicBezTo>
                  <a:cubicBezTo>
                    <a:pt x="68031" y="0"/>
                    <a:pt x="17217" y="38967"/>
                    <a:pt x="0" y="92577"/>
                  </a:cubicBezTo>
                  <a:lnTo>
                    <a:pt x="26061" y="92577"/>
                  </a:lnTo>
                  <a:cubicBezTo>
                    <a:pt x="42095" y="52552"/>
                    <a:pt x="81708" y="24212"/>
                    <a:pt x="127814" y="24212"/>
                  </a:cubicBezTo>
                  <a:lnTo>
                    <a:pt x="127931" y="24212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4" name="Полилиния: фигура 213">
              <a:extLst>
                <a:ext uri="{FF2B5EF4-FFF2-40B4-BE49-F238E27FC236}">
                  <a16:creationId xmlns:a16="http://schemas.microsoft.com/office/drawing/2014/main" id="{1135C262-CED3-4CA4-AF21-9BDEA0A4DB52}"/>
                </a:ext>
              </a:extLst>
            </p:cNvPr>
            <p:cNvSpPr/>
            <p:nvPr/>
          </p:nvSpPr>
          <p:spPr>
            <a:xfrm>
              <a:off x="11748000" y="6548279"/>
              <a:ext cx="254085" cy="92550"/>
            </a:xfrm>
            <a:custGeom>
              <a:avLst/>
              <a:gdLst>
                <a:gd name="connsiteX0" fmla="*/ 229795 w 254085"/>
                <a:gd name="connsiteY0" fmla="*/ 130 h 92550"/>
                <a:gd name="connsiteX1" fmla="*/ 229560 w 254085"/>
                <a:gd name="connsiteY1" fmla="*/ 130 h 92550"/>
                <a:gd name="connsiteX2" fmla="*/ 127807 w 254085"/>
                <a:gd name="connsiteY2" fmla="*/ 68384 h 92550"/>
                <a:gd name="connsiteX3" fmla="*/ 26054 w 254085"/>
                <a:gd name="connsiteY3" fmla="*/ 0 h 92550"/>
                <a:gd name="connsiteX4" fmla="*/ 0 w 254085"/>
                <a:gd name="connsiteY4" fmla="*/ 0 h 92550"/>
                <a:gd name="connsiteX5" fmla="*/ 127925 w 254085"/>
                <a:gd name="connsiteY5" fmla="*/ 92550 h 92550"/>
                <a:gd name="connsiteX6" fmla="*/ 229913 w 254085"/>
                <a:gd name="connsiteY6" fmla="*/ 46046 h 92550"/>
                <a:gd name="connsiteX7" fmla="*/ 229913 w 254085"/>
                <a:gd name="connsiteY7" fmla="*/ 87717 h 92550"/>
                <a:gd name="connsiteX8" fmla="*/ 254085 w 254085"/>
                <a:gd name="connsiteY8" fmla="*/ 87717 h 92550"/>
                <a:gd name="connsiteX9" fmla="*/ 254085 w 254085"/>
                <a:gd name="connsiteY9" fmla="*/ 130 h 92550"/>
                <a:gd name="connsiteX10" fmla="*/ 229913 w 254085"/>
                <a:gd name="connsiteY10" fmla="*/ 130 h 92550"/>
                <a:gd name="connsiteX11" fmla="*/ 229795 w 254085"/>
                <a:gd name="connsiteY11" fmla="*/ 130 h 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085" h="92550">
                  <a:moveTo>
                    <a:pt x="229795" y="130"/>
                  </a:moveTo>
                  <a:lnTo>
                    <a:pt x="229560" y="130"/>
                  </a:lnTo>
                  <a:cubicBezTo>
                    <a:pt x="213526" y="40168"/>
                    <a:pt x="173906" y="68384"/>
                    <a:pt x="127807" y="68384"/>
                  </a:cubicBezTo>
                  <a:cubicBezTo>
                    <a:pt x="81708" y="68384"/>
                    <a:pt x="42089" y="40038"/>
                    <a:pt x="26054" y="0"/>
                  </a:cubicBezTo>
                  <a:lnTo>
                    <a:pt x="0" y="0"/>
                  </a:lnTo>
                  <a:cubicBezTo>
                    <a:pt x="17093" y="53623"/>
                    <a:pt x="67914" y="92550"/>
                    <a:pt x="127925" y="92550"/>
                  </a:cubicBezTo>
                  <a:cubicBezTo>
                    <a:pt x="168837" y="92550"/>
                    <a:pt x="205387" y="74523"/>
                    <a:pt x="229913" y="46046"/>
                  </a:cubicBezTo>
                  <a:lnTo>
                    <a:pt x="229913" y="87717"/>
                  </a:lnTo>
                  <a:lnTo>
                    <a:pt x="254085" y="87717"/>
                  </a:lnTo>
                  <a:lnTo>
                    <a:pt x="254085" y="130"/>
                  </a:lnTo>
                  <a:lnTo>
                    <a:pt x="229913" y="130"/>
                  </a:lnTo>
                  <a:lnTo>
                    <a:pt x="229795" y="130"/>
                  </a:lnTo>
                  <a:close/>
                </a:path>
              </a:pathLst>
            </a:custGeom>
            <a:solidFill>
              <a:srgbClr val="FFFFFF"/>
            </a:solidFill>
            <a:ln w="6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878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.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708DD9-CB86-B9AB-FBB3-E0FF0D6CC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lang="ru-RU" sz="3600" b="0" i="0" kern="1200" cap="all" spc="25" baseline="0" dirty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1B5CE70-FF7C-0603-6D13-B2DBB6EC25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3915CF-BC88-249E-550D-0FB5711C5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761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ол. заголов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708DD9-CB86-B9AB-FBB3-E0FF0D6CC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1B5CE70-FF7C-0603-6D13-B2DBB6EC25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3915CF-BC88-249E-550D-0FB5711C5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A7FC28A-1FB7-4EE9-92AD-E378C3867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6700" y="293603"/>
            <a:ext cx="2785099" cy="2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36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Бол. заголовок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708DD9-CB86-B9AB-FBB3-E0FF0D6CC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1B5CE70-FF7C-0603-6D13-B2DBB6EC25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3915CF-BC88-249E-550D-0FB5711C5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92BE6D-8803-49B5-9523-EA6FDAEFA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6700" y="293603"/>
            <a:ext cx="2785099" cy="2496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21F439-89B1-26FD-7E89-7DE633369A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153" y="6452132"/>
            <a:ext cx="3700800" cy="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92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. заголовок +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4DAD9BF2-AE39-424F-A87C-FBDBAA4F7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2" y="1014113"/>
            <a:ext cx="85550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A4E5A9E-B70F-6ADC-988B-054AD4AEE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lang="ru-RU" sz="3600" b="0" i="0" kern="1200" cap="all" spc="25" baseline="0" dirty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92228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076F01-654A-5B97-FDD8-6F35D14F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830" y="6426327"/>
            <a:ext cx="34296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6DF05B4F-F472-8201-40D6-A645092EB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154" y="6139799"/>
            <a:ext cx="8553846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4" name="Копирайт текстом" hidden="1">
            <a:extLst>
              <a:ext uri="{FF2B5EF4-FFF2-40B4-BE49-F238E27FC236}">
                <a16:creationId xmlns:a16="http://schemas.microsoft.com/office/drawing/2014/main" id="{DF3CFF12-DD4B-80CC-51FE-7EC20DE4029D}"/>
              </a:ext>
            </a:extLst>
          </p:cNvPr>
          <p:cNvSpPr txBox="1"/>
          <p:nvPr userDrawn="1"/>
        </p:nvSpPr>
        <p:spPr>
          <a:xfrm>
            <a:off x="336154" y="7162866"/>
            <a:ext cx="42124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900" b="0" i="0">
                <a:solidFill>
                  <a:schemeClr val="bg2">
                    <a:lumMod val="75000"/>
                  </a:schemeClr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© 2022 </a:t>
            </a:r>
            <a:r>
              <a:rPr lang="ru-RU" sz="900" b="0" i="0" dirty="0">
                <a:solidFill>
                  <a:schemeClr val="bg2">
                    <a:lumMod val="75000"/>
                  </a:schemeClr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ГК «</a:t>
            </a:r>
            <a:r>
              <a:rPr lang="ru-RU" sz="900" b="0" i="0" dirty="0" err="1">
                <a:solidFill>
                  <a:schemeClr val="bg2">
                    <a:lumMod val="75000"/>
                  </a:schemeClr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Иннотех</a:t>
            </a:r>
            <a:r>
              <a:rPr lang="ru-RU" sz="900" b="0" i="0" dirty="0">
                <a:solidFill>
                  <a:schemeClr val="bg2">
                    <a:lumMod val="75000"/>
                  </a:schemeClr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». Конфиденциальная информация. Все права защищены. Все товарные знаки являются собственностью их владельцев.</a:t>
            </a:r>
            <a:r>
              <a:rPr lang="ru-RU" sz="900" b="0" i="0" dirty="0">
                <a:solidFill>
                  <a:schemeClr val="bg2">
                    <a:lumMod val="75000"/>
                  </a:schemeClr>
                </a:solidFill>
                <a:effectLst/>
                <a:latin typeface="Arial Nova Light" panose="020B0304020202020204" pitchFamily="34" charset="0"/>
              </a:rPr>
              <a:t> </a:t>
            </a:r>
            <a:endParaRPr lang="ru-RU" sz="900" b="0" i="0" dirty="0">
              <a:solidFill>
                <a:schemeClr val="bg2">
                  <a:lumMod val="75000"/>
                </a:schemeClr>
              </a:solidFill>
              <a:latin typeface="Arial Nova Light" panose="020B03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C6349E-9E5B-43F1-8DF8-C6406F6A544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076700" y="293603"/>
            <a:ext cx="2785099" cy="2496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5B2481-F9BD-68AE-9B01-6E17BBF0F76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36153" y="6452132"/>
            <a:ext cx="3700800" cy="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8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95" r:id="rId2"/>
    <p:sldLayoutId id="2147483827" r:id="rId3"/>
    <p:sldLayoutId id="2147483826" r:id="rId4"/>
    <p:sldLayoutId id="2147483770" r:id="rId5"/>
    <p:sldLayoutId id="2147483782" r:id="rId6"/>
    <p:sldLayoutId id="2147483813" r:id="rId7"/>
    <p:sldLayoutId id="2147483818" r:id="rId8"/>
    <p:sldLayoutId id="2147483764" r:id="rId9"/>
    <p:sldLayoutId id="2147483803" r:id="rId10"/>
    <p:sldLayoutId id="2147483815" r:id="rId11"/>
    <p:sldLayoutId id="2147483817" r:id="rId12"/>
    <p:sldLayoutId id="2147483804" r:id="rId13"/>
    <p:sldLayoutId id="2147483814" r:id="rId14"/>
    <p:sldLayoutId id="2147483816" r:id="rId15"/>
    <p:sldLayoutId id="2147483822" r:id="rId16"/>
    <p:sldLayoutId id="2147483823" r:id="rId17"/>
    <p:sldLayoutId id="2147483824" r:id="rId18"/>
    <p:sldLayoutId id="2147483771" r:id="rId19"/>
    <p:sldLayoutId id="2147483772" r:id="rId20"/>
    <p:sldLayoutId id="2147483778" r:id="rId21"/>
    <p:sldLayoutId id="2147483768" r:id="rId22"/>
    <p:sldLayoutId id="2147483779" r:id="rId23"/>
    <p:sldLayoutId id="2147483798" r:id="rId24"/>
    <p:sldLayoutId id="2147483825" r:id="rId25"/>
    <p:sldLayoutId id="2147483832" r:id="rId2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17000"/>
        </a:lnSpc>
        <a:spcAft>
          <a:spcPts val="600"/>
        </a:spcAft>
        <a:defRPr sz="1600">
          <a:latin typeface="+mn-lt"/>
          <a:ea typeface="+mn-ea"/>
          <a:cs typeface="+mn-cs"/>
        </a:defRPr>
      </a:lvl1pPr>
      <a:lvl2pPr marL="361950" indent="-285750" eaLnBrk="1" hangingPunct="1">
        <a:lnSpc>
          <a:spcPct val="117000"/>
        </a:lnSpc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600">
          <a:latin typeface="+mn-lt"/>
          <a:ea typeface="+mn-ea"/>
          <a:cs typeface="+mn-cs"/>
        </a:defRPr>
      </a:lvl2pPr>
      <a:lvl3pPr marL="914400" eaLnBrk="1" hangingPunct="1">
        <a:lnSpc>
          <a:spcPct val="117000"/>
        </a:lnSpc>
        <a:spcAft>
          <a:spcPts val="600"/>
        </a:spcAft>
        <a:defRPr sz="1600">
          <a:latin typeface="+mn-lt"/>
          <a:ea typeface="+mn-ea"/>
          <a:cs typeface="+mn-cs"/>
        </a:defRPr>
      </a:lvl3pPr>
      <a:lvl4pPr marL="1371600" eaLnBrk="1" hangingPunct="1">
        <a:lnSpc>
          <a:spcPct val="117000"/>
        </a:lnSpc>
        <a:spcAft>
          <a:spcPts val="600"/>
        </a:spcAft>
        <a:defRPr sz="1600">
          <a:latin typeface="+mn-lt"/>
          <a:ea typeface="+mn-ea"/>
          <a:cs typeface="+mn-cs"/>
        </a:defRPr>
      </a:lvl4pPr>
      <a:lvl5pPr marL="1828800" eaLnBrk="1" hangingPunct="1">
        <a:lnSpc>
          <a:spcPct val="117000"/>
        </a:lnSpc>
        <a:spcAft>
          <a:spcPts val="600"/>
        </a:spcAft>
        <a:defRPr sz="160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FD1B3"/>
          </p15:clr>
        </p15:guide>
        <p15:guide id="3" pos="208" userDrawn="1">
          <p15:clr>
            <a:srgbClr val="FFD1B3"/>
          </p15:clr>
        </p15:guide>
        <p15:guide id="4" pos="320" userDrawn="1">
          <p15:clr>
            <a:srgbClr val="FFD1B3"/>
          </p15:clr>
        </p15:guide>
        <p15:guide id="5" pos="432" userDrawn="1">
          <p15:clr>
            <a:srgbClr val="FFD1B3"/>
          </p15:clr>
        </p15:guide>
        <p15:guide id="6" pos="544" userDrawn="1">
          <p15:clr>
            <a:srgbClr val="FFD1B3"/>
          </p15:clr>
        </p15:guide>
        <p15:guide id="7" pos="648" userDrawn="1">
          <p15:clr>
            <a:srgbClr val="FFD1B3"/>
          </p15:clr>
        </p15:guide>
        <p15:guide id="8" pos="760" userDrawn="1">
          <p15:clr>
            <a:srgbClr val="FFD1B3"/>
          </p15:clr>
        </p15:guide>
        <p15:guide id="9" pos="872" userDrawn="1">
          <p15:clr>
            <a:srgbClr val="FFD1B3"/>
          </p15:clr>
        </p15:guide>
        <p15:guide id="10" pos="984" userDrawn="1">
          <p15:clr>
            <a:srgbClr val="FFD1B3"/>
          </p15:clr>
        </p15:guide>
        <p15:guide id="11" pos="1088" userDrawn="1">
          <p15:clr>
            <a:srgbClr val="FFD1B3"/>
          </p15:clr>
        </p15:guide>
        <p15:guide id="12" pos="1199" userDrawn="1">
          <p15:clr>
            <a:srgbClr val="FFD1B3"/>
          </p15:clr>
        </p15:guide>
        <p15:guide id="13" pos="1312" userDrawn="1">
          <p15:clr>
            <a:srgbClr val="FFD1B3"/>
          </p15:clr>
        </p15:guide>
        <p15:guide id="14" pos="1424" userDrawn="1">
          <p15:clr>
            <a:srgbClr val="FFD1B3"/>
          </p15:clr>
        </p15:guide>
        <p15:guide id="15" pos="1528" userDrawn="1">
          <p15:clr>
            <a:srgbClr val="FFD1B3"/>
          </p15:clr>
        </p15:guide>
        <p15:guide id="16" pos="1640" userDrawn="1">
          <p15:clr>
            <a:srgbClr val="FFD1B3"/>
          </p15:clr>
        </p15:guide>
        <p15:guide id="17" pos="1752" userDrawn="1">
          <p15:clr>
            <a:srgbClr val="FFD1B3"/>
          </p15:clr>
        </p15:guide>
        <p15:guide id="18" pos="1864" userDrawn="1">
          <p15:clr>
            <a:srgbClr val="FFD1B3"/>
          </p15:clr>
        </p15:guide>
        <p15:guide id="19" pos="2080" userDrawn="1">
          <p15:clr>
            <a:srgbClr val="FFD1B3"/>
          </p15:clr>
        </p15:guide>
        <p15:guide id="20" pos="2192" userDrawn="1">
          <p15:clr>
            <a:srgbClr val="FFD1B3"/>
          </p15:clr>
        </p15:guide>
        <p15:guide id="21" pos="2304" userDrawn="1">
          <p15:clr>
            <a:srgbClr val="FFD1B3"/>
          </p15:clr>
        </p15:guide>
        <p15:guide id="22" pos="2408" userDrawn="1">
          <p15:clr>
            <a:srgbClr val="FFD1B3"/>
          </p15:clr>
        </p15:guide>
        <p15:guide id="23" pos="2520" userDrawn="1">
          <p15:clr>
            <a:srgbClr val="FFD1B3"/>
          </p15:clr>
        </p15:guide>
        <p15:guide id="24" pos="2632" userDrawn="1">
          <p15:clr>
            <a:srgbClr val="FFD1B3"/>
          </p15:clr>
        </p15:guide>
        <p15:guide id="25" pos="2744" userDrawn="1">
          <p15:clr>
            <a:srgbClr val="FFD1B3"/>
          </p15:clr>
        </p15:guide>
        <p15:guide id="26" pos="2848" userDrawn="1">
          <p15:clr>
            <a:srgbClr val="FFD1B3"/>
          </p15:clr>
        </p15:guide>
        <p15:guide id="27" pos="2960" userDrawn="1">
          <p15:clr>
            <a:srgbClr val="FFD1B3"/>
          </p15:clr>
        </p15:guide>
        <p15:guide id="28" pos="3072" userDrawn="1">
          <p15:clr>
            <a:srgbClr val="FFD1B3"/>
          </p15:clr>
        </p15:guide>
        <p15:guide id="29" pos="3184" userDrawn="1">
          <p15:clr>
            <a:srgbClr val="FFD1B3"/>
          </p15:clr>
        </p15:guide>
        <p15:guide id="30" pos="3288" userDrawn="1">
          <p15:clr>
            <a:srgbClr val="FFD1B3"/>
          </p15:clr>
        </p15:guide>
        <p15:guide id="31" pos="3400" userDrawn="1">
          <p15:clr>
            <a:srgbClr val="FFD1B3"/>
          </p15:clr>
        </p15:guide>
        <p15:guide id="32" pos="3512" userDrawn="1">
          <p15:clr>
            <a:srgbClr val="FFD1B3"/>
          </p15:clr>
        </p15:guide>
        <p15:guide id="33" pos="3624" userDrawn="1">
          <p15:clr>
            <a:srgbClr val="FFD1B3"/>
          </p15:clr>
        </p15:guide>
        <p15:guide id="34" pos="3728" userDrawn="1">
          <p15:clr>
            <a:srgbClr val="FFD1B3"/>
          </p15:clr>
        </p15:guide>
        <p15:guide id="35" pos="3952" userDrawn="1">
          <p15:clr>
            <a:srgbClr val="FFD1B3"/>
          </p15:clr>
        </p15:guide>
        <p15:guide id="36" pos="4056" userDrawn="1">
          <p15:clr>
            <a:srgbClr val="FFD1B3"/>
          </p15:clr>
        </p15:guide>
        <p15:guide id="37" pos="4168" userDrawn="1">
          <p15:clr>
            <a:srgbClr val="FFD1B3"/>
          </p15:clr>
        </p15:guide>
        <p15:guide id="38" pos="4280" userDrawn="1">
          <p15:clr>
            <a:srgbClr val="FFD1B3"/>
          </p15:clr>
        </p15:guide>
        <p15:guide id="39" pos="4392" userDrawn="1">
          <p15:clr>
            <a:srgbClr val="FFD1B3"/>
          </p15:clr>
        </p15:guide>
        <p15:guide id="40" pos="4496" userDrawn="1">
          <p15:clr>
            <a:srgbClr val="FFD1B3"/>
          </p15:clr>
        </p15:guide>
        <p15:guide id="41" pos="4608" userDrawn="1">
          <p15:clr>
            <a:srgbClr val="FFD1B3"/>
          </p15:clr>
        </p15:guide>
        <p15:guide id="42" pos="4720" userDrawn="1">
          <p15:clr>
            <a:srgbClr val="FFD1B3"/>
          </p15:clr>
        </p15:guide>
        <p15:guide id="43" pos="4832" userDrawn="1">
          <p15:clr>
            <a:srgbClr val="FFD1B3"/>
          </p15:clr>
        </p15:guide>
        <p15:guide id="44" pos="4936" userDrawn="1">
          <p15:clr>
            <a:srgbClr val="FFD1B3"/>
          </p15:clr>
        </p15:guide>
        <p15:guide id="45" pos="5048" userDrawn="1">
          <p15:clr>
            <a:srgbClr val="FFD1B3"/>
          </p15:clr>
        </p15:guide>
        <p15:guide id="46" pos="5160" userDrawn="1">
          <p15:clr>
            <a:srgbClr val="FFD1B3"/>
          </p15:clr>
        </p15:guide>
        <p15:guide id="47" pos="5272" userDrawn="1">
          <p15:clr>
            <a:srgbClr val="FFD1B3"/>
          </p15:clr>
        </p15:guide>
        <p15:guide id="48" pos="5376" userDrawn="1">
          <p15:clr>
            <a:srgbClr val="FFD1B3"/>
          </p15:clr>
        </p15:guide>
        <p15:guide id="49" pos="5490" userDrawn="1">
          <p15:clr>
            <a:srgbClr val="FFD1B3"/>
          </p15:clr>
        </p15:guide>
        <p15:guide id="50" pos="5600" userDrawn="1">
          <p15:clr>
            <a:srgbClr val="FFD1B3"/>
          </p15:clr>
        </p15:guide>
        <p15:guide id="51" pos="5816" userDrawn="1">
          <p15:clr>
            <a:srgbClr val="FFD1B3"/>
          </p15:clr>
        </p15:guide>
        <p15:guide id="52" pos="5928" userDrawn="1">
          <p15:clr>
            <a:srgbClr val="FFD1B3"/>
          </p15:clr>
        </p15:guide>
        <p15:guide id="53" pos="6040" userDrawn="1">
          <p15:clr>
            <a:srgbClr val="FFD1B3"/>
          </p15:clr>
        </p15:guide>
        <p15:guide id="54" pos="6152" userDrawn="1">
          <p15:clr>
            <a:srgbClr val="FFD1B3"/>
          </p15:clr>
        </p15:guide>
        <p15:guide id="55" pos="6256" userDrawn="1">
          <p15:clr>
            <a:srgbClr val="FFD1B3"/>
          </p15:clr>
        </p15:guide>
        <p15:guide id="56" pos="6368" userDrawn="1">
          <p15:clr>
            <a:srgbClr val="FFD1B3"/>
          </p15:clr>
        </p15:guide>
        <p15:guide id="57" pos="6480" userDrawn="1">
          <p15:clr>
            <a:srgbClr val="FFD1B3"/>
          </p15:clr>
        </p15:guide>
        <p15:guide id="58" pos="6592" userDrawn="1">
          <p15:clr>
            <a:srgbClr val="FFD1B3"/>
          </p15:clr>
        </p15:guide>
        <p15:guide id="59" pos="6696" userDrawn="1">
          <p15:clr>
            <a:srgbClr val="FFD1B3"/>
          </p15:clr>
        </p15:guide>
        <p15:guide id="60" pos="6808" userDrawn="1">
          <p15:clr>
            <a:srgbClr val="FFD1B3"/>
          </p15:clr>
        </p15:guide>
        <p15:guide id="61" pos="6920" userDrawn="1">
          <p15:clr>
            <a:srgbClr val="FFD1B3"/>
          </p15:clr>
        </p15:guide>
        <p15:guide id="62" pos="7032" userDrawn="1">
          <p15:clr>
            <a:srgbClr val="FFD1B3"/>
          </p15:clr>
        </p15:guide>
        <p15:guide id="63" pos="7136" userDrawn="1">
          <p15:clr>
            <a:srgbClr val="FFD1B3"/>
          </p15:clr>
        </p15:guide>
        <p15:guide id="64" pos="7248" userDrawn="1">
          <p15:clr>
            <a:srgbClr val="FFD1B3"/>
          </p15:clr>
        </p15:guide>
        <p15:guide id="65" pos="7360" userDrawn="1">
          <p15:clr>
            <a:srgbClr val="FFD1B3"/>
          </p15:clr>
        </p15:guide>
        <p15:guide id="66" pos="7472" userDrawn="1">
          <p15:clr>
            <a:srgbClr val="FFD1B3"/>
          </p15:clr>
        </p15:guide>
        <p15:guide id="67" orient="horz" userDrawn="1">
          <p15:clr>
            <a:srgbClr val="FFD1B3"/>
          </p15:clr>
        </p15:guide>
        <p15:guide id="68" orient="horz" pos="4320" userDrawn="1">
          <p15:clr>
            <a:srgbClr val="FFD1B3"/>
          </p15:clr>
        </p15:guide>
        <p15:guide id="69" orient="horz" pos="208" userDrawn="1">
          <p15:clr>
            <a:srgbClr val="FFD1B3"/>
          </p15:clr>
        </p15:guide>
        <p15:guide id="70" orient="horz" pos="320" userDrawn="1">
          <p15:clr>
            <a:srgbClr val="FFD1B3"/>
          </p15:clr>
        </p15:guide>
        <p15:guide id="71" orient="horz" pos="432" userDrawn="1">
          <p15:clr>
            <a:srgbClr val="FFD1B3"/>
          </p15:clr>
        </p15:guide>
        <p15:guide id="72" orient="horz" pos="527" userDrawn="1">
          <p15:clr>
            <a:srgbClr val="FFD1B3"/>
          </p15:clr>
        </p15:guide>
        <p15:guide id="73" orient="horz" pos="656" userDrawn="1">
          <p15:clr>
            <a:srgbClr val="FFD1B3"/>
          </p15:clr>
        </p15:guide>
        <p15:guide id="74" orient="horz" pos="768" userDrawn="1">
          <p15:clr>
            <a:srgbClr val="FFD1B3"/>
          </p15:clr>
        </p15:guide>
        <p15:guide id="75" orient="horz" pos="880" userDrawn="1">
          <p15:clr>
            <a:srgbClr val="FFD1B3"/>
          </p15:clr>
        </p15:guide>
        <p15:guide id="76" orient="horz" pos="992" userDrawn="1">
          <p15:clr>
            <a:srgbClr val="FFD1B3"/>
          </p15:clr>
        </p15:guide>
        <p15:guide id="77" orient="horz" pos="1104" userDrawn="1">
          <p15:clr>
            <a:srgbClr val="FFD1B3"/>
          </p15:clr>
        </p15:guide>
        <p15:guide id="78" orient="horz" pos="1216" userDrawn="1">
          <p15:clr>
            <a:srgbClr val="FFD1B3"/>
          </p15:clr>
        </p15:guide>
        <p15:guide id="79" orient="horz" pos="1328" userDrawn="1">
          <p15:clr>
            <a:srgbClr val="FFD1B3"/>
          </p15:clr>
        </p15:guide>
        <p15:guide id="80" orient="horz" pos="1440" userDrawn="1">
          <p15:clr>
            <a:srgbClr val="FFD1B3"/>
          </p15:clr>
        </p15:guide>
        <p15:guide id="81" orient="horz" pos="1544" userDrawn="1">
          <p15:clr>
            <a:srgbClr val="FFD1B3"/>
          </p15:clr>
        </p15:guide>
        <p15:guide id="82" orient="horz" pos="1656" userDrawn="1">
          <p15:clr>
            <a:srgbClr val="FFD1B3"/>
          </p15:clr>
        </p15:guide>
        <p15:guide id="83" orient="horz" pos="1768" userDrawn="1">
          <p15:clr>
            <a:srgbClr val="FFD1B3"/>
          </p15:clr>
        </p15:guide>
        <p15:guide id="84" orient="horz" pos="1880" userDrawn="1">
          <p15:clr>
            <a:srgbClr val="FFD1B3"/>
          </p15:clr>
        </p15:guide>
        <p15:guide id="85" orient="horz" pos="1992" userDrawn="1">
          <p15:clr>
            <a:srgbClr val="FFD1B3"/>
          </p15:clr>
        </p15:guide>
        <p15:guide id="86" orient="horz" pos="2104" userDrawn="1">
          <p15:clr>
            <a:srgbClr val="FFD1B3"/>
          </p15:clr>
        </p15:guide>
        <p15:guide id="87" orient="horz" pos="2216" userDrawn="1">
          <p15:clr>
            <a:srgbClr val="FFD1B3"/>
          </p15:clr>
        </p15:guide>
        <p15:guide id="88" orient="horz" pos="2328" userDrawn="1">
          <p15:clr>
            <a:srgbClr val="FFD1B3"/>
          </p15:clr>
        </p15:guide>
        <p15:guide id="89" orient="horz" pos="2440" userDrawn="1">
          <p15:clr>
            <a:srgbClr val="FFD1B3"/>
          </p15:clr>
        </p15:guide>
        <p15:guide id="90" orient="horz" pos="2552" userDrawn="1">
          <p15:clr>
            <a:srgbClr val="FFD1B3"/>
          </p15:clr>
        </p15:guide>
        <p15:guide id="91" orient="horz" pos="2664" userDrawn="1">
          <p15:clr>
            <a:srgbClr val="FFD1B3"/>
          </p15:clr>
        </p15:guide>
        <p15:guide id="92" orient="horz" pos="2776" userDrawn="1">
          <p15:clr>
            <a:srgbClr val="FFD1B3"/>
          </p15:clr>
        </p15:guide>
        <p15:guide id="93" orient="horz" pos="2880" userDrawn="1">
          <p15:clr>
            <a:srgbClr val="FFD1B3"/>
          </p15:clr>
        </p15:guide>
        <p15:guide id="94" orient="horz" pos="2992" userDrawn="1">
          <p15:clr>
            <a:srgbClr val="FFD1B3"/>
          </p15:clr>
        </p15:guide>
        <p15:guide id="95" orient="horz" pos="3104" userDrawn="1">
          <p15:clr>
            <a:srgbClr val="FFD1B3"/>
          </p15:clr>
        </p15:guide>
        <p15:guide id="96" orient="horz" pos="3216" userDrawn="1">
          <p15:clr>
            <a:srgbClr val="FFD1B3"/>
          </p15:clr>
        </p15:guide>
        <p15:guide id="97" orient="horz" pos="3328" userDrawn="1">
          <p15:clr>
            <a:srgbClr val="FFD1B3"/>
          </p15:clr>
        </p15:guide>
        <p15:guide id="98" orient="horz" pos="3430" userDrawn="1">
          <p15:clr>
            <a:srgbClr val="FFD1B3"/>
          </p15:clr>
        </p15:guide>
        <p15:guide id="99" orient="horz" pos="3552" userDrawn="1">
          <p15:clr>
            <a:srgbClr val="FFD1B3"/>
          </p15:clr>
        </p15:guide>
        <p15:guide id="100" orient="horz" pos="3664" userDrawn="1">
          <p15:clr>
            <a:srgbClr val="FFD1B3"/>
          </p15:clr>
        </p15:guide>
        <p15:guide id="101" orient="horz" pos="3776" userDrawn="1">
          <p15:clr>
            <a:srgbClr val="FFD1B3"/>
          </p15:clr>
        </p15:guide>
        <p15:guide id="102" orient="horz" pos="4112" userDrawn="1">
          <p15:clr>
            <a:srgbClr val="FFD1B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076F01-654A-5B97-FDD8-6F35D14F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830" y="6426327"/>
            <a:ext cx="34296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6DF05B4F-F472-8201-40D6-A645092EB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154" y="6139799"/>
            <a:ext cx="8553846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4" name="Копирайт текстом" hidden="1">
            <a:extLst>
              <a:ext uri="{FF2B5EF4-FFF2-40B4-BE49-F238E27FC236}">
                <a16:creationId xmlns:a16="http://schemas.microsoft.com/office/drawing/2014/main" id="{DF3CFF12-DD4B-80CC-51FE-7EC20DE4029D}"/>
              </a:ext>
            </a:extLst>
          </p:cNvPr>
          <p:cNvSpPr txBox="1"/>
          <p:nvPr userDrawn="1"/>
        </p:nvSpPr>
        <p:spPr>
          <a:xfrm>
            <a:off x="336154" y="7162866"/>
            <a:ext cx="42124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900" b="0" i="0">
                <a:solidFill>
                  <a:schemeClr val="bg2">
                    <a:lumMod val="75000"/>
                  </a:schemeClr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© 2022 </a:t>
            </a:r>
            <a:r>
              <a:rPr lang="ru-RU" sz="900" b="0" i="0" dirty="0">
                <a:solidFill>
                  <a:schemeClr val="bg2">
                    <a:lumMod val="75000"/>
                  </a:schemeClr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ГК «</a:t>
            </a:r>
            <a:r>
              <a:rPr lang="ru-RU" sz="900" b="0" i="0" dirty="0" err="1">
                <a:solidFill>
                  <a:schemeClr val="bg2">
                    <a:lumMod val="75000"/>
                  </a:schemeClr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Иннотех</a:t>
            </a:r>
            <a:r>
              <a:rPr lang="ru-RU" sz="900" b="0" i="0" dirty="0">
                <a:solidFill>
                  <a:schemeClr val="bg2">
                    <a:lumMod val="75000"/>
                  </a:schemeClr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». Конфиденциальная информация. Все права защищены. Все товарные знаки являются собственностью их владельцев.</a:t>
            </a:r>
            <a:r>
              <a:rPr lang="ru-RU" sz="900" b="0" i="0" dirty="0">
                <a:solidFill>
                  <a:schemeClr val="bg2">
                    <a:lumMod val="75000"/>
                  </a:schemeClr>
                </a:solidFill>
                <a:effectLst/>
                <a:latin typeface="Arial Nova Light" panose="020B0304020202020204" pitchFamily="34" charset="0"/>
              </a:rPr>
              <a:t> </a:t>
            </a:r>
            <a:endParaRPr lang="ru-RU" sz="900" b="0" i="0" dirty="0">
              <a:solidFill>
                <a:schemeClr val="bg2">
                  <a:lumMod val="75000"/>
                </a:schemeClr>
              </a:solidFill>
              <a:latin typeface="Arial Nova Light" panose="020B03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C6349E-9E5B-43F1-8DF8-C6406F6A54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6700" y="293603"/>
            <a:ext cx="2785099" cy="2496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5B2481-F9BD-68AE-9B01-6E17BBF0F7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6153" y="6452132"/>
            <a:ext cx="3700800" cy="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8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0" r:id="rId2"/>
    <p:sldLayoutId id="2147483829" r:id="rId3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17000"/>
        </a:lnSpc>
        <a:spcAft>
          <a:spcPts val="600"/>
        </a:spcAft>
        <a:defRPr sz="1600">
          <a:latin typeface="+mn-lt"/>
          <a:ea typeface="+mn-ea"/>
          <a:cs typeface="+mn-cs"/>
        </a:defRPr>
      </a:lvl1pPr>
      <a:lvl2pPr marL="361950" indent="-285750" eaLnBrk="1" hangingPunct="1">
        <a:lnSpc>
          <a:spcPct val="117000"/>
        </a:lnSpc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600">
          <a:latin typeface="+mn-lt"/>
          <a:ea typeface="+mn-ea"/>
          <a:cs typeface="+mn-cs"/>
        </a:defRPr>
      </a:lvl2pPr>
      <a:lvl3pPr marL="914400" eaLnBrk="1" hangingPunct="1">
        <a:lnSpc>
          <a:spcPct val="117000"/>
        </a:lnSpc>
        <a:spcAft>
          <a:spcPts val="600"/>
        </a:spcAft>
        <a:defRPr sz="1600">
          <a:latin typeface="+mn-lt"/>
          <a:ea typeface="+mn-ea"/>
          <a:cs typeface="+mn-cs"/>
        </a:defRPr>
      </a:lvl3pPr>
      <a:lvl4pPr marL="1371600" eaLnBrk="1" hangingPunct="1">
        <a:lnSpc>
          <a:spcPct val="117000"/>
        </a:lnSpc>
        <a:spcAft>
          <a:spcPts val="600"/>
        </a:spcAft>
        <a:defRPr sz="1600">
          <a:latin typeface="+mn-lt"/>
          <a:ea typeface="+mn-ea"/>
          <a:cs typeface="+mn-cs"/>
        </a:defRPr>
      </a:lvl4pPr>
      <a:lvl5pPr marL="1828800" eaLnBrk="1" hangingPunct="1">
        <a:lnSpc>
          <a:spcPct val="117000"/>
        </a:lnSpc>
        <a:spcAft>
          <a:spcPts val="600"/>
        </a:spcAft>
        <a:defRPr sz="160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FD1B3"/>
          </p15:clr>
        </p15:guide>
        <p15:guide id="3" pos="208" userDrawn="1">
          <p15:clr>
            <a:srgbClr val="FFD1B3"/>
          </p15:clr>
        </p15:guide>
        <p15:guide id="4" pos="320" userDrawn="1">
          <p15:clr>
            <a:srgbClr val="FFD1B3"/>
          </p15:clr>
        </p15:guide>
        <p15:guide id="5" pos="432" userDrawn="1">
          <p15:clr>
            <a:srgbClr val="FFD1B3"/>
          </p15:clr>
        </p15:guide>
        <p15:guide id="6" pos="544" userDrawn="1">
          <p15:clr>
            <a:srgbClr val="FFD1B3"/>
          </p15:clr>
        </p15:guide>
        <p15:guide id="7" pos="648" userDrawn="1">
          <p15:clr>
            <a:srgbClr val="FFD1B3"/>
          </p15:clr>
        </p15:guide>
        <p15:guide id="8" pos="760" userDrawn="1">
          <p15:clr>
            <a:srgbClr val="FFD1B3"/>
          </p15:clr>
        </p15:guide>
        <p15:guide id="9" pos="872" userDrawn="1">
          <p15:clr>
            <a:srgbClr val="FFD1B3"/>
          </p15:clr>
        </p15:guide>
        <p15:guide id="10" pos="984" userDrawn="1">
          <p15:clr>
            <a:srgbClr val="FFD1B3"/>
          </p15:clr>
        </p15:guide>
        <p15:guide id="11" pos="1088" userDrawn="1">
          <p15:clr>
            <a:srgbClr val="FFD1B3"/>
          </p15:clr>
        </p15:guide>
        <p15:guide id="12" pos="1199" userDrawn="1">
          <p15:clr>
            <a:srgbClr val="FFD1B3"/>
          </p15:clr>
        </p15:guide>
        <p15:guide id="13" pos="1312" userDrawn="1">
          <p15:clr>
            <a:srgbClr val="FFD1B3"/>
          </p15:clr>
        </p15:guide>
        <p15:guide id="14" pos="1424" userDrawn="1">
          <p15:clr>
            <a:srgbClr val="FFD1B3"/>
          </p15:clr>
        </p15:guide>
        <p15:guide id="15" pos="1528" userDrawn="1">
          <p15:clr>
            <a:srgbClr val="FFD1B3"/>
          </p15:clr>
        </p15:guide>
        <p15:guide id="16" pos="1640" userDrawn="1">
          <p15:clr>
            <a:srgbClr val="FFD1B3"/>
          </p15:clr>
        </p15:guide>
        <p15:guide id="17" pos="1752" userDrawn="1">
          <p15:clr>
            <a:srgbClr val="FFD1B3"/>
          </p15:clr>
        </p15:guide>
        <p15:guide id="18" pos="1864" userDrawn="1">
          <p15:clr>
            <a:srgbClr val="FFD1B3"/>
          </p15:clr>
        </p15:guide>
        <p15:guide id="19" pos="2080" userDrawn="1">
          <p15:clr>
            <a:srgbClr val="FFD1B3"/>
          </p15:clr>
        </p15:guide>
        <p15:guide id="20" pos="2192" userDrawn="1">
          <p15:clr>
            <a:srgbClr val="FFD1B3"/>
          </p15:clr>
        </p15:guide>
        <p15:guide id="21" pos="2304" userDrawn="1">
          <p15:clr>
            <a:srgbClr val="FFD1B3"/>
          </p15:clr>
        </p15:guide>
        <p15:guide id="22" pos="2408" userDrawn="1">
          <p15:clr>
            <a:srgbClr val="FFD1B3"/>
          </p15:clr>
        </p15:guide>
        <p15:guide id="23" pos="2520" userDrawn="1">
          <p15:clr>
            <a:srgbClr val="FFD1B3"/>
          </p15:clr>
        </p15:guide>
        <p15:guide id="24" pos="2632" userDrawn="1">
          <p15:clr>
            <a:srgbClr val="FFD1B3"/>
          </p15:clr>
        </p15:guide>
        <p15:guide id="25" pos="2744" userDrawn="1">
          <p15:clr>
            <a:srgbClr val="FFD1B3"/>
          </p15:clr>
        </p15:guide>
        <p15:guide id="26" pos="2848" userDrawn="1">
          <p15:clr>
            <a:srgbClr val="FFD1B3"/>
          </p15:clr>
        </p15:guide>
        <p15:guide id="27" pos="2960" userDrawn="1">
          <p15:clr>
            <a:srgbClr val="FFD1B3"/>
          </p15:clr>
        </p15:guide>
        <p15:guide id="28" pos="3072" userDrawn="1">
          <p15:clr>
            <a:srgbClr val="FFD1B3"/>
          </p15:clr>
        </p15:guide>
        <p15:guide id="29" pos="3184" userDrawn="1">
          <p15:clr>
            <a:srgbClr val="FFD1B3"/>
          </p15:clr>
        </p15:guide>
        <p15:guide id="30" pos="3288" userDrawn="1">
          <p15:clr>
            <a:srgbClr val="FFD1B3"/>
          </p15:clr>
        </p15:guide>
        <p15:guide id="31" pos="3400" userDrawn="1">
          <p15:clr>
            <a:srgbClr val="FFD1B3"/>
          </p15:clr>
        </p15:guide>
        <p15:guide id="32" pos="3512" userDrawn="1">
          <p15:clr>
            <a:srgbClr val="FFD1B3"/>
          </p15:clr>
        </p15:guide>
        <p15:guide id="33" pos="3624" userDrawn="1">
          <p15:clr>
            <a:srgbClr val="FFD1B3"/>
          </p15:clr>
        </p15:guide>
        <p15:guide id="34" pos="3728" userDrawn="1">
          <p15:clr>
            <a:srgbClr val="FFD1B3"/>
          </p15:clr>
        </p15:guide>
        <p15:guide id="35" pos="3952" userDrawn="1">
          <p15:clr>
            <a:srgbClr val="FFD1B3"/>
          </p15:clr>
        </p15:guide>
        <p15:guide id="36" pos="4056" userDrawn="1">
          <p15:clr>
            <a:srgbClr val="FFD1B3"/>
          </p15:clr>
        </p15:guide>
        <p15:guide id="37" pos="4168" userDrawn="1">
          <p15:clr>
            <a:srgbClr val="FFD1B3"/>
          </p15:clr>
        </p15:guide>
        <p15:guide id="38" pos="4280" userDrawn="1">
          <p15:clr>
            <a:srgbClr val="FFD1B3"/>
          </p15:clr>
        </p15:guide>
        <p15:guide id="39" pos="4392" userDrawn="1">
          <p15:clr>
            <a:srgbClr val="FFD1B3"/>
          </p15:clr>
        </p15:guide>
        <p15:guide id="40" pos="4496" userDrawn="1">
          <p15:clr>
            <a:srgbClr val="FFD1B3"/>
          </p15:clr>
        </p15:guide>
        <p15:guide id="41" pos="4608" userDrawn="1">
          <p15:clr>
            <a:srgbClr val="FFD1B3"/>
          </p15:clr>
        </p15:guide>
        <p15:guide id="42" pos="4720" userDrawn="1">
          <p15:clr>
            <a:srgbClr val="FFD1B3"/>
          </p15:clr>
        </p15:guide>
        <p15:guide id="43" pos="4832" userDrawn="1">
          <p15:clr>
            <a:srgbClr val="FFD1B3"/>
          </p15:clr>
        </p15:guide>
        <p15:guide id="44" pos="4936" userDrawn="1">
          <p15:clr>
            <a:srgbClr val="FFD1B3"/>
          </p15:clr>
        </p15:guide>
        <p15:guide id="45" pos="5048" userDrawn="1">
          <p15:clr>
            <a:srgbClr val="FFD1B3"/>
          </p15:clr>
        </p15:guide>
        <p15:guide id="46" pos="5160" userDrawn="1">
          <p15:clr>
            <a:srgbClr val="FFD1B3"/>
          </p15:clr>
        </p15:guide>
        <p15:guide id="47" pos="5272" userDrawn="1">
          <p15:clr>
            <a:srgbClr val="FFD1B3"/>
          </p15:clr>
        </p15:guide>
        <p15:guide id="48" pos="5376" userDrawn="1">
          <p15:clr>
            <a:srgbClr val="FFD1B3"/>
          </p15:clr>
        </p15:guide>
        <p15:guide id="49" pos="5490" userDrawn="1">
          <p15:clr>
            <a:srgbClr val="FFD1B3"/>
          </p15:clr>
        </p15:guide>
        <p15:guide id="50" pos="5600" userDrawn="1">
          <p15:clr>
            <a:srgbClr val="FFD1B3"/>
          </p15:clr>
        </p15:guide>
        <p15:guide id="51" pos="5816" userDrawn="1">
          <p15:clr>
            <a:srgbClr val="FFD1B3"/>
          </p15:clr>
        </p15:guide>
        <p15:guide id="52" pos="5928" userDrawn="1">
          <p15:clr>
            <a:srgbClr val="FFD1B3"/>
          </p15:clr>
        </p15:guide>
        <p15:guide id="53" pos="6040" userDrawn="1">
          <p15:clr>
            <a:srgbClr val="FFD1B3"/>
          </p15:clr>
        </p15:guide>
        <p15:guide id="54" pos="6152" userDrawn="1">
          <p15:clr>
            <a:srgbClr val="FFD1B3"/>
          </p15:clr>
        </p15:guide>
        <p15:guide id="55" pos="6256" userDrawn="1">
          <p15:clr>
            <a:srgbClr val="FFD1B3"/>
          </p15:clr>
        </p15:guide>
        <p15:guide id="56" pos="6368" userDrawn="1">
          <p15:clr>
            <a:srgbClr val="FFD1B3"/>
          </p15:clr>
        </p15:guide>
        <p15:guide id="57" pos="6480" userDrawn="1">
          <p15:clr>
            <a:srgbClr val="FFD1B3"/>
          </p15:clr>
        </p15:guide>
        <p15:guide id="58" pos="6592" userDrawn="1">
          <p15:clr>
            <a:srgbClr val="FFD1B3"/>
          </p15:clr>
        </p15:guide>
        <p15:guide id="59" pos="6696" userDrawn="1">
          <p15:clr>
            <a:srgbClr val="FFD1B3"/>
          </p15:clr>
        </p15:guide>
        <p15:guide id="60" pos="6808" userDrawn="1">
          <p15:clr>
            <a:srgbClr val="FFD1B3"/>
          </p15:clr>
        </p15:guide>
        <p15:guide id="61" pos="6920" userDrawn="1">
          <p15:clr>
            <a:srgbClr val="FFD1B3"/>
          </p15:clr>
        </p15:guide>
        <p15:guide id="62" pos="7032" userDrawn="1">
          <p15:clr>
            <a:srgbClr val="FFD1B3"/>
          </p15:clr>
        </p15:guide>
        <p15:guide id="63" pos="7136" userDrawn="1">
          <p15:clr>
            <a:srgbClr val="FFD1B3"/>
          </p15:clr>
        </p15:guide>
        <p15:guide id="64" pos="7248" userDrawn="1">
          <p15:clr>
            <a:srgbClr val="FFD1B3"/>
          </p15:clr>
        </p15:guide>
        <p15:guide id="65" pos="7360" userDrawn="1">
          <p15:clr>
            <a:srgbClr val="FFD1B3"/>
          </p15:clr>
        </p15:guide>
        <p15:guide id="66" pos="7472" userDrawn="1">
          <p15:clr>
            <a:srgbClr val="FFD1B3"/>
          </p15:clr>
        </p15:guide>
        <p15:guide id="67" orient="horz" userDrawn="1">
          <p15:clr>
            <a:srgbClr val="FFD1B3"/>
          </p15:clr>
        </p15:guide>
        <p15:guide id="68" orient="horz" pos="4320" userDrawn="1">
          <p15:clr>
            <a:srgbClr val="FFD1B3"/>
          </p15:clr>
        </p15:guide>
        <p15:guide id="69" orient="horz" pos="208" userDrawn="1">
          <p15:clr>
            <a:srgbClr val="FFD1B3"/>
          </p15:clr>
        </p15:guide>
        <p15:guide id="70" orient="horz" pos="320" userDrawn="1">
          <p15:clr>
            <a:srgbClr val="FFD1B3"/>
          </p15:clr>
        </p15:guide>
        <p15:guide id="71" orient="horz" pos="432" userDrawn="1">
          <p15:clr>
            <a:srgbClr val="FFD1B3"/>
          </p15:clr>
        </p15:guide>
        <p15:guide id="72" orient="horz" pos="527" userDrawn="1">
          <p15:clr>
            <a:srgbClr val="FFD1B3"/>
          </p15:clr>
        </p15:guide>
        <p15:guide id="73" orient="horz" pos="656" userDrawn="1">
          <p15:clr>
            <a:srgbClr val="FFD1B3"/>
          </p15:clr>
        </p15:guide>
        <p15:guide id="74" orient="horz" pos="768" userDrawn="1">
          <p15:clr>
            <a:srgbClr val="FFD1B3"/>
          </p15:clr>
        </p15:guide>
        <p15:guide id="75" orient="horz" pos="880" userDrawn="1">
          <p15:clr>
            <a:srgbClr val="FFD1B3"/>
          </p15:clr>
        </p15:guide>
        <p15:guide id="76" orient="horz" pos="992" userDrawn="1">
          <p15:clr>
            <a:srgbClr val="FFD1B3"/>
          </p15:clr>
        </p15:guide>
        <p15:guide id="77" orient="horz" pos="1104" userDrawn="1">
          <p15:clr>
            <a:srgbClr val="FFD1B3"/>
          </p15:clr>
        </p15:guide>
        <p15:guide id="78" orient="horz" pos="1216" userDrawn="1">
          <p15:clr>
            <a:srgbClr val="FFD1B3"/>
          </p15:clr>
        </p15:guide>
        <p15:guide id="79" orient="horz" pos="1328" userDrawn="1">
          <p15:clr>
            <a:srgbClr val="FFD1B3"/>
          </p15:clr>
        </p15:guide>
        <p15:guide id="80" orient="horz" pos="1440" userDrawn="1">
          <p15:clr>
            <a:srgbClr val="FFD1B3"/>
          </p15:clr>
        </p15:guide>
        <p15:guide id="81" orient="horz" pos="1544" userDrawn="1">
          <p15:clr>
            <a:srgbClr val="FFD1B3"/>
          </p15:clr>
        </p15:guide>
        <p15:guide id="82" orient="horz" pos="1656" userDrawn="1">
          <p15:clr>
            <a:srgbClr val="FFD1B3"/>
          </p15:clr>
        </p15:guide>
        <p15:guide id="83" orient="horz" pos="1768" userDrawn="1">
          <p15:clr>
            <a:srgbClr val="FFD1B3"/>
          </p15:clr>
        </p15:guide>
        <p15:guide id="84" orient="horz" pos="1880" userDrawn="1">
          <p15:clr>
            <a:srgbClr val="FFD1B3"/>
          </p15:clr>
        </p15:guide>
        <p15:guide id="85" orient="horz" pos="1992" userDrawn="1">
          <p15:clr>
            <a:srgbClr val="FFD1B3"/>
          </p15:clr>
        </p15:guide>
        <p15:guide id="86" orient="horz" pos="2104" userDrawn="1">
          <p15:clr>
            <a:srgbClr val="FFD1B3"/>
          </p15:clr>
        </p15:guide>
        <p15:guide id="87" orient="horz" pos="2216" userDrawn="1">
          <p15:clr>
            <a:srgbClr val="FFD1B3"/>
          </p15:clr>
        </p15:guide>
        <p15:guide id="88" orient="horz" pos="2328" userDrawn="1">
          <p15:clr>
            <a:srgbClr val="FFD1B3"/>
          </p15:clr>
        </p15:guide>
        <p15:guide id="89" orient="horz" pos="2440" userDrawn="1">
          <p15:clr>
            <a:srgbClr val="FFD1B3"/>
          </p15:clr>
        </p15:guide>
        <p15:guide id="90" orient="horz" pos="2552" userDrawn="1">
          <p15:clr>
            <a:srgbClr val="FFD1B3"/>
          </p15:clr>
        </p15:guide>
        <p15:guide id="91" orient="horz" pos="2664" userDrawn="1">
          <p15:clr>
            <a:srgbClr val="FFD1B3"/>
          </p15:clr>
        </p15:guide>
        <p15:guide id="92" orient="horz" pos="2776" userDrawn="1">
          <p15:clr>
            <a:srgbClr val="FFD1B3"/>
          </p15:clr>
        </p15:guide>
        <p15:guide id="93" orient="horz" pos="2880" userDrawn="1">
          <p15:clr>
            <a:srgbClr val="FFD1B3"/>
          </p15:clr>
        </p15:guide>
        <p15:guide id="94" orient="horz" pos="2992" userDrawn="1">
          <p15:clr>
            <a:srgbClr val="FFD1B3"/>
          </p15:clr>
        </p15:guide>
        <p15:guide id="95" orient="horz" pos="3104" userDrawn="1">
          <p15:clr>
            <a:srgbClr val="FFD1B3"/>
          </p15:clr>
        </p15:guide>
        <p15:guide id="96" orient="horz" pos="3216" userDrawn="1">
          <p15:clr>
            <a:srgbClr val="FFD1B3"/>
          </p15:clr>
        </p15:guide>
        <p15:guide id="97" orient="horz" pos="3328" userDrawn="1">
          <p15:clr>
            <a:srgbClr val="FFD1B3"/>
          </p15:clr>
        </p15:guide>
        <p15:guide id="98" orient="horz" pos="3430" userDrawn="1">
          <p15:clr>
            <a:srgbClr val="FFD1B3"/>
          </p15:clr>
        </p15:guide>
        <p15:guide id="99" orient="horz" pos="3552" userDrawn="1">
          <p15:clr>
            <a:srgbClr val="FFD1B3"/>
          </p15:clr>
        </p15:guide>
        <p15:guide id="100" orient="horz" pos="3664" userDrawn="1">
          <p15:clr>
            <a:srgbClr val="FFD1B3"/>
          </p15:clr>
        </p15:guide>
        <p15:guide id="101" orient="horz" pos="3776" userDrawn="1">
          <p15:clr>
            <a:srgbClr val="FFD1B3"/>
          </p15:clr>
        </p15:guide>
        <p15:guide id="102" orient="horz" pos="4112" userDrawn="1">
          <p15:clr>
            <a:srgbClr val="FFD1B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sv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2.png"/><Relationship Id="rId7" Type="http://schemas.openxmlformats.org/officeDocument/2006/relationships/image" Target="../media/image80.png"/><Relationship Id="rId12" Type="http://schemas.openxmlformats.org/officeDocument/2006/relationships/image" Target="../media/image7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svg"/><Relationship Id="rId11" Type="http://schemas.openxmlformats.org/officeDocument/2006/relationships/image" Target="../media/image76.png"/><Relationship Id="rId5" Type="http://schemas.openxmlformats.org/officeDocument/2006/relationships/image" Target="../media/image78.png"/><Relationship Id="rId10" Type="http://schemas.openxmlformats.org/officeDocument/2006/relationships/image" Target="../media/image75.svg"/><Relationship Id="rId4" Type="http://schemas.openxmlformats.org/officeDocument/2006/relationships/image" Target="../media/image73.sv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svg"/><Relationship Id="rId7" Type="http://schemas.openxmlformats.org/officeDocument/2006/relationships/image" Target="../media/image94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Relationship Id="rId9" Type="http://schemas.openxmlformats.org/officeDocument/2006/relationships/image" Target="../media/image9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6.svg"/><Relationship Id="rId7" Type="http://schemas.openxmlformats.org/officeDocument/2006/relationships/image" Target="../media/image94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Relationship Id="rId9" Type="http://schemas.openxmlformats.org/officeDocument/2006/relationships/image" Target="../media/image9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9.svg"/><Relationship Id="rId3" Type="http://schemas.openxmlformats.org/officeDocument/2006/relationships/image" Target="../media/image103.svg"/><Relationship Id="rId7" Type="http://schemas.openxmlformats.org/officeDocument/2006/relationships/image" Target="../media/image107.svg"/><Relationship Id="rId12" Type="http://schemas.openxmlformats.org/officeDocument/2006/relationships/image" Target="../media/image108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png"/><Relationship Id="rId11" Type="http://schemas.openxmlformats.org/officeDocument/2006/relationships/image" Target="../media/image98.svg"/><Relationship Id="rId5" Type="http://schemas.openxmlformats.org/officeDocument/2006/relationships/image" Target="../media/image105.svg"/><Relationship Id="rId10" Type="http://schemas.openxmlformats.org/officeDocument/2006/relationships/image" Target="../media/image97.png"/><Relationship Id="rId4" Type="http://schemas.openxmlformats.org/officeDocument/2006/relationships/image" Target="../media/image104.png"/><Relationship Id="rId9" Type="http://schemas.openxmlformats.org/officeDocument/2006/relationships/image" Target="../media/image96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svg"/><Relationship Id="rId3" Type="http://schemas.openxmlformats.org/officeDocument/2006/relationships/image" Target="../media/image111.svg"/><Relationship Id="rId7" Type="http://schemas.openxmlformats.org/officeDocument/2006/relationships/image" Target="../media/image115.svg"/><Relationship Id="rId12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11" Type="http://schemas.openxmlformats.org/officeDocument/2006/relationships/image" Target="../media/image119.svg"/><Relationship Id="rId5" Type="http://schemas.openxmlformats.org/officeDocument/2006/relationships/image" Target="../media/image113.sv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32.svg"/><Relationship Id="rId3" Type="http://schemas.openxmlformats.org/officeDocument/2006/relationships/image" Target="../media/image126.svg"/><Relationship Id="rId7" Type="http://schemas.openxmlformats.org/officeDocument/2006/relationships/image" Target="../media/image129.svg"/><Relationship Id="rId12" Type="http://schemas.openxmlformats.org/officeDocument/2006/relationships/image" Target="../media/image131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11" Type="http://schemas.openxmlformats.org/officeDocument/2006/relationships/image" Target="../media/image102.svg"/><Relationship Id="rId5" Type="http://schemas.openxmlformats.org/officeDocument/2006/relationships/image" Target="../media/image128.svg"/><Relationship Id="rId10" Type="http://schemas.openxmlformats.org/officeDocument/2006/relationships/image" Target="../media/image101.png"/><Relationship Id="rId4" Type="http://schemas.openxmlformats.org/officeDocument/2006/relationships/image" Target="../media/image127.png"/><Relationship Id="rId9" Type="http://schemas.openxmlformats.org/officeDocument/2006/relationships/image" Target="../media/image130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9530" y="4245339"/>
            <a:ext cx="9629418" cy="24545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400" dirty="0"/>
              <a:t>Новая экосистема продуктов и услуг </a:t>
            </a:r>
            <a:br>
              <a:rPr lang="ru-RU" sz="4400" dirty="0"/>
            </a:br>
            <a:r>
              <a:rPr lang="ru-RU" sz="4400" dirty="0"/>
              <a:t>по информационной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3743105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D737BF-E4D3-7FF0-DD85-150ABA08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898708"/>
          </a:xfrm>
        </p:spPr>
        <p:txBody>
          <a:bodyPr/>
          <a:lstStyle/>
          <a:p>
            <a:r>
              <a:rPr lang="ru-RU" sz="3200" dirty="0"/>
              <a:t>История изменений </a:t>
            </a:r>
            <a:br>
              <a:rPr lang="ru-RU" sz="3200" dirty="0"/>
            </a:br>
            <a:r>
              <a:rPr lang="ru-RU" sz="3200" dirty="0"/>
              <a:t>правил МЭ (</a:t>
            </a:r>
            <a:r>
              <a:rPr lang="en-US" sz="3200" dirty="0"/>
              <a:t>Q4 2024</a:t>
            </a:r>
            <a:r>
              <a:rPr lang="ru-RU" sz="3200" dirty="0"/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9BFAA2-4AA8-4B76-8806-0250C2F73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A868E-D3B8-9840-A7B6-A7FDB00232BD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206F27-FEDF-7BE9-C77B-2589B41C3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2" y="1397000"/>
            <a:ext cx="9818457" cy="4731951"/>
          </a:xfrm>
          <a:prstGeom prst="roundRect">
            <a:avLst>
              <a:gd name="adj" fmla="val 3724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410926204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D737BF-E4D3-7FF0-DD85-150ABA08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898708"/>
          </a:xfrm>
        </p:spPr>
        <p:txBody>
          <a:bodyPr/>
          <a:lstStyle/>
          <a:p>
            <a:r>
              <a:rPr lang="ru-RU" sz="3200" dirty="0"/>
              <a:t>Построение карты сети и пути прохождения трафика (</a:t>
            </a:r>
            <a:r>
              <a:rPr lang="en-US" sz="3200" dirty="0"/>
              <a:t>Q4 2024</a:t>
            </a:r>
            <a:r>
              <a:rPr lang="ru-RU" sz="3200" dirty="0"/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9BFAA2-4AA8-4B76-8806-0250C2F73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A868E-D3B8-9840-A7B6-A7FDB00232BD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8A6665-D444-38D2-6645-B3F67952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2" y="1462314"/>
            <a:ext cx="10646888" cy="4731950"/>
          </a:xfrm>
          <a:prstGeom prst="roundRect">
            <a:avLst>
              <a:gd name="adj" fmla="val 3724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17968191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D737BF-E4D3-7FF0-DD85-150ABA08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987941" cy="1341906"/>
          </a:xfrm>
        </p:spPr>
        <p:txBody>
          <a:bodyPr/>
          <a:lstStyle/>
          <a:p>
            <a:r>
              <a:rPr lang="ru-RU" sz="3200" dirty="0"/>
              <a:t>Выявление уязвимостей на устройствах по БДУ ФСТЭК (</a:t>
            </a:r>
            <a:r>
              <a:rPr lang="en-US" sz="3200" dirty="0"/>
              <a:t>Q4 2024</a:t>
            </a:r>
            <a:r>
              <a:rPr lang="ru-RU" sz="3200" dirty="0"/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9BFAA2-4AA8-4B76-8806-0250C2F73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A868E-D3B8-9840-A7B6-A7FDB00232BD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37F98B-3373-7681-AF8A-14FC5E8D6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1424795"/>
            <a:ext cx="8798527" cy="4075428"/>
          </a:xfrm>
          <a:prstGeom prst="roundRect">
            <a:avLst>
              <a:gd name="adj" fmla="val 3724"/>
            </a:avLst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6259B7-B66D-FA8A-A12A-B890EF48E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459"/>
          <a:stretch/>
        </p:blipFill>
        <p:spPr>
          <a:xfrm>
            <a:off x="9133490" y="1223696"/>
            <a:ext cx="2847694" cy="50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1922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D737BF-E4D3-7FF0-DD85-150ABA08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87926"/>
            <a:ext cx="10280028" cy="1341906"/>
          </a:xfrm>
        </p:spPr>
        <p:txBody>
          <a:bodyPr/>
          <a:lstStyle/>
          <a:p>
            <a:r>
              <a:rPr lang="ru-RU" sz="3200" dirty="0"/>
              <a:t>Управление политиками </a:t>
            </a:r>
            <a:br>
              <a:rPr lang="ru-RU" sz="3200" dirty="0"/>
            </a:br>
            <a:r>
              <a:rPr lang="ru-RU" sz="3200" dirty="0"/>
              <a:t>межсетевого взаимодействия (</a:t>
            </a:r>
            <a:r>
              <a:rPr lang="en-US" sz="3200" dirty="0"/>
              <a:t>Q</a:t>
            </a:r>
            <a:r>
              <a:rPr lang="ru-RU" sz="3200" dirty="0"/>
              <a:t>4</a:t>
            </a:r>
            <a:r>
              <a:rPr lang="en-US" sz="3200" dirty="0"/>
              <a:t> 2024</a:t>
            </a:r>
            <a:r>
              <a:rPr lang="ru-RU" sz="3200" dirty="0"/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9BFAA2-4AA8-4B76-8806-0250C2F73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A868E-D3B8-9840-A7B6-A7FDB00232BD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78A278-C482-7DBE-5F4A-A041CCDC9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1525280"/>
            <a:ext cx="9010024" cy="4004455"/>
          </a:xfrm>
          <a:prstGeom prst="roundRect">
            <a:avLst>
              <a:gd name="adj" fmla="val 3724"/>
            </a:avLst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D8878E-0D4B-9FDC-310D-5302ED805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784" y="1043987"/>
            <a:ext cx="2959170" cy="538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668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638AF7-1576-FE47-2EEF-3FB026184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1424795"/>
            <a:ext cx="9010024" cy="4004455"/>
          </a:xfrm>
          <a:prstGeom prst="roundRect">
            <a:avLst>
              <a:gd name="adj" fmla="val 3724"/>
            </a:avLst>
          </a:prstGeom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D737BF-E4D3-7FF0-DD85-150ABA08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87926"/>
            <a:ext cx="8504238" cy="898708"/>
          </a:xfrm>
        </p:spPr>
        <p:txBody>
          <a:bodyPr/>
          <a:lstStyle/>
          <a:p>
            <a:r>
              <a:rPr lang="ru-RU" sz="3200" dirty="0"/>
              <a:t>Интеграция со сканерами </a:t>
            </a:r>
            <a:br>
              <a:rPr lang="ru-RU" sz="3200" dirty="0"/>
            </a:br>
            <a:r>
              <a:rPr lang="ru-RU" sz="3200" dirty="0"/>
              <a:t>сети (</a:t>
            </a:r>
            <a:r>
              <a:rPr lang="en-US" sz="3200" dirty="0"/>
              <a:t>Q1 2025</a:t>
            </a:r>
            <a:r>
              <a:rPr lang="ru-RU" sz="3200" dirty="0"/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9BFAA2-4AA8-4B76-8806-0250C2F73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A868E-D3B8-9840-A7B6-A7FDB00232BD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6853E4-D91C-14CD-5051-343B354B0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88732" b="10170"/>
          <a:stretch/>
        </p:blipFill>
        <p:spPr>
          <a:xfrm>
            <a:off x="334963" y="1424794"/>
            <a:ext cx="1030011" cy="4004455"/>
          </a:xfrm>
          <a:prstGeom prst="roundRect">
            <a:avLst>
              <a:gd name="adj" fmla="val 3724"/>
            </a:avLst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39647-60D1-87E5-28B0-6B2E73F39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221" y="1129112"/>
            <a:ext cx="2769499" cy="52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1177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D737BF-E4D3-7FF0-DD85-150ABA08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87926"/>
            <a:ext cx="8504238" cy="898708"/>
          </a:xfrm>
        </p:spPr>
        <p:txBody>
          <a:bodyPr/>
          <a:lstStyle/>
          <a:p>
            <a:r>
              <a:rPr lang="ru-RU" sz="3200" dirty="0"/>
              <a:t>Построение рабочих процессов</a:t>
            </a:r>
            <a:br>
              <a:rPr lang="ru-RU" sz="3200" dirty="0"/>
            </a:br>
            <a:r>
              <a:rPr lang="en-US" sz="3200" dirty="0"/>
              <a:t>(</a:t>
            </a:r>
            <a:r>
              <a:rPr lang="en-US" sz="3200" dirty="0" err="1"/>
              <a:t>WorkFlow</a:t>
            </a:r>
            <a:r>
              <a:rPr lang="en-US" sz="3200" dirty="0"/>
              <a:t>) </a:t>
            </a:r>
            <a:r>
              <a:rPr lang="ru-RU" sz="3200" dirty="0"/>
              <a:t>(</a:t>
            </a:r>
            <a:r>
              <a:rPr lang="en-US" sz="3200" dirty="0"/>
              <a:t>Q1 2025</a:t>
            </a:r>
            <a:r>
              <a:rPr lang="ru-RU" sz="3200" dirty="0"/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9BFAA2-4AA8-4B76-8806-0250C2F73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A868E-D3B8-9840-A7B6-A7FDB00232BD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617C60-12A0-42DE-72DA-0A897FA23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4" y="1568486"/>
            <a:ext cx="8697742" cy="3865663"/>
          </a:xfrm>
          <a:prstGeom prst="roundRect">
            <a:avLst>
              <a:gd name="adj" fmla="val 3724"/>
            </a:avLst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B3DBAE-FBB7-9893-EBCD-799F03C4D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97" y="834202"/>
            <a:ext cx="4410584" cy="566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5702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D737BF-E4D3-7FF0-DD85-150ABA08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87926"/>
            <a:ext cx="8504238" cy="898708"/>
          </a:xfrm>
        </p:spPr>
        <p:txBody>
          <a:bodyPr/>
          <a:lstStyle/>
          <a:p>
            <a:r>
              <a:rPr lang="ru-RU" sz="3200" dirty="0"/>
              <a:t>Создание и управление </a:t>
            </a:r>
            <a:br>
              <a:rPr lang="en-US" sz="3200" dirty="0"/>
            </a:br>
            <a:r>
              <a:rPr lang="ru-RU" sz="3200" dirty="0"/>
              <a:t>задачами</a:t>
            </a:r>
            <a:r>
              <a:rPr lang="en-US" sz="3200" dirty="0"/>
              <a:t> </a:t>
            </a:r>
            <a:r>
              <a:rPr lang="ru-RU" sz="3200" dirty="0"/>
              <a:t>(</a:t>
            </a:r>
            <a:r>
              <a:rPr lang="en-US" sz="3200" dirty="0"/>
              <a:t>Q1 2025</a:t>
            </a:r>
            <a:r>
              <a:rPr lang="ru-RU" sz="3200" dirty="0"/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9BFAA2-4AA8-4B76-8806-0250C2F73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A868E-D3B8-9840-A7B6-A7FDB00232BD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4C645E-F5EE-8D25-D2F3-3CB3F8F6B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1424795"/>
            <a:ext cx="10619087" cy="4719594"/>
          </a:xfrm>
          <a:prstGeom prst="roundRect">
            <a:avLst>
              <a:gd name="adj" fmla="val 3724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102579807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НОТА Купол. Контейнеры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0503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1A660-7072-F9DA-47A5-20CF6AB86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0786C7-5654-32A1-284E-A89DB4D9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98800"/>
            <a:ext cx="7453986" cy="512448"/>
          </a:xfrm>
        </p:spPr>
        <p:txBody>
          <a:bodyPr/>
          <a:lstStyle/>
          <a:p>
            <a:r>
              <a:rPr lang="ru-RU" b="0" dirty="0"/>
              <a:t>нота Купол. Контейнеры</a:t>
            </a:r>
            <a:endParaRPr lang="ru-RU" dirty="0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B0536EA-D381-D73A-D064-183B940A2589}"/>
              </a:ext>
            </a:extLst>
          </p:cNvPr>
          <p:cNvSpPr txBox="1">
            <a:spLocks/>
          </p:cNvSpPr>
          <p:nvPr/>
        </p:nvSpPr>
        <p:spPr>
          <a:xfrm>
            <a:off x="334963" y="1050289"/>
            <a:ext cx="6759520" cy="5616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lnSpc>
                <a:spcPct val="90000"/>
              </a:lnSpc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ru-RU" sz="2000" dirty="0"/>
              <a:t>Система защиты контейнерных </a:t>
            </a:r>
            <a:br>
              <a:rPr lang="ru-RU" sz="2000" dirty="0"/>
            </a:br>
            <a:r>
              <a:rPr lang="ru-RU" sz="2000" dirty="0"/>
              <a:t>сред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930027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BC55A75-6E2D-80C5-B44E-F0C9B1A6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Риски контейнерных сред разработки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4EA72FC-E2BA-4913-9E6B-3CD3BD652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68E-D3B8-9840-A7B6-A7FDB00232BD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050497A-70F2-4E89-9D87-F94725F01877}"/>
              </a:ext>
            </a:extLst>
          </p:cNvPr>
          <p:cNvSpPr/>
          <p:nvPr/>
        </p:nvSpPr>
        <p:spPr>
          <a:xfrm>
            <a:off x="377170" y="6364098"/>
            <a:ext cx="124458" cy="1244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noAutofit/>
          </a:bodyPr>
          <a:lstStyle/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5EA0401-FB3D-47D4-8855-20DAF522CB3F}"/>
              </a:ext>
            </a:extLst>
          </p:cNvPr>
          <p:cNvSpPr/>
          <p:nvPr/>
        </p:nvSpPr>
        <p:spPr>
          <a:xfrm>
            <a:off x="1755121" y="6378813"/>
            <a:ext cx="124458" cy="1244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noAutofit/>
          </a:bodyPr>
          <a:lstStyle/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00C915-DBC6-41F9-9314-BD8387AF867D}"/>
              </a:ext>
            </a:extLst>
          </p:cNvPr>
          <p:cNvSpPr txBox="1"/>
          <p:nvPr/>
        </p:nvSpPr>
        <p:spPr>
          <a:xfrm>
            <a:off x="1854057" y="6295522"/>
            <a:ext cx="9804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</a:rPr>
              <a:t>В работе </a:t>
            </a:r>
            <a:endParaRPr lang="ru-RU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2125BE-E4D7-4CB7-8175-1B8AF3C89998}"/>
              </a:ext>
            </a:extLst>
          </p:cNvPr>
          <p:cNvSpPr txBox="1"/>
          <p:nvPr/>
        </p:nvSpPr>
        <p:spPr>
          <a:xfrm>
            <a:off x="558739" y="6295522"/>
            <a:ext cx="12586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kern="0" dirty="0">
                <a:solidFill>
                  <a:schemeClr val="accent1"/>
                </a:solidFill>
                <a:latin typeface="Arial" panose="020B0604020202020204"/>
              </a:rPr>
              <a:t>Реализовано </a:t>
            </a:r>
            <a:endParaRPr lang="ru-RU" sz="1100" dirty="0">
              <a:solidFill>
                <a:schemeClr val="accent1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98A8DF4-E522-4545-ACEE-8E9C21E96067}"/>
              </a:ext>
            </a:extLst>
          </p:cNvPr>
          <p:cNvGrpSpPr/>
          <p:nvPr/>
        </p:nvGrpSpPr>
        <p:grpSpPr>
          <a:xfrm>
            <a:off x="4231196" y="1396463"/>
            <a:ext cx="3727784" cy="2221841"/>
            <a:chOff x="4231196" y="1396463"/>
            <a:chExt cx="3727784" cy="2221841"/>
          </a:xfrm>
        </p:grpSpPr>
        <p:sp>
          <p:nvSpPr>
            <p:cNvPr id="22" name="Прямоугольник: скругленные углы 20">
              <a:extLst>
                <a:ext uri="{FF2B5EF4-FFF2-40B4-BE49-F238E27FC236}">
                  <a16:creationId xmlns:a16="http://schemas.microsoft.com/office/drawing/2014/main" id="{D2D3E152-F11E-4735-8007-2302C3B08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196" y="1396463"/>
              <a:ext cx="3727784" cy="2221841"/>
            </a:xfrm>
            <a:prstGeom prst="roundRect">
              <a:avLst>
                <a:gd name="adj" fmla="val 437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08000" rIns="72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buClr>
                  <a:srgbClr val="00AAE6"/>
                </a:buClr>
                <a:buSzPct val="120000"/>
              </a:pPr>
              <a:r>
                <a:rPr lang="ru-RU" sz="1400" b="1" kern="0" dirty="0">
                  <a:solidFill>
                    <a:schemeClr val="bg1"/>
                  </a:solidFill>
                  <a:latin typeface="+mj-lt"/>
                </a:rPr>
                <a:t>Риски реестров</a:t>
              </a:r>
            </a:p>
            <a:p>
              <a:pPr marL="171450" indent="-171450">
                <a:spcAft>
                  <a:spcPts val="600"/>
                </a:spcAft>
                <a:buClr>
                  <a:schemeClr val="bg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ru-RU" sz="1200" kern="0" dirty="0">
                  <a:solidFill>
                    <a:schemeClr val="bg1"/>
                  </a:solidFill>
                  <a:latin typeface="+mj-lt"/>
                </a:rPr>
                <a:t>Небезопасные соединения</a:t>
              </a:r>
            </a:p>
            <a:p>
              <a:pPr marL="171450" indent="-171450">
                <a:spcAft>
                  <a:spcPts val="600"/>
                </a:spcAft>
                <a:buClr>
                  <a:schemeClr val="bg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ru-RU" sz="1200" kern="0" dirty="0">
                  <a:solidFill>
                    <a:schemeClr val="bg1"/>
                  </a:solidFill>
                  <a:latin typeface="+mj-lt"/>
                </a:rPr>
                <a:t>Старые образы </a:t>
              </a:r>
              <a:br>
                <a:rPr lang="en-US" sz="1200" kern="0" dirty="0">
                  <a:solidFill>
                    <a:schemeClr val="bg1"/>
                  </a:solidFill>
                  <a:latin typeface="+mj-lt"/>
                </a:rPr>
              </a:br>
              <a:r>
                <a:rPr lang="ru-RU" sz="1200" kern="0" dirty="0">
                  <a:solidFill>
                    <a:schemeClr val="bg1"/>
                  </a:solidFill>
                  <a:latin typeface="+mj-lt"/>
                </a:rPr>
                <a:t>(не поддерживаются вендором)</a:t>
              </a:r>
              <a:endParaRPr lang="en-US" sz="1200" kern="0" dirty="0">
                <a:solidFill>
                  <a:schemeClr val="bg1"/>
                </a:solidFill>
                <a:latin typeface="+mj-lt"/>
              </a:endParaRPr>
            </a:p>
            <a:p>
              <a:pPr marL="171450" indent="-171450">
                <a:spcAft>
                  <a:spcPts val="600"/>
                </a:spcAft>
                <a:buClr>
                  <a:schemeClr val="bg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ru-RU" sz="1200" kern="0" dirty="0">
                  <a:solidFill>
                    <a:schemeClr val="bg1"/>
                  </a:solidFill>
                  <a:latin typeface="+mj-lt"/>
                </a:rPr>
                <a:t>Контроль целостности образов</a:t>
              </a:r>
            </a:p>
            <a:p>
              <a:pPr marL="171450" indent="-171450">
                <a:spcAft>
                  <a:spcPts val="3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Char char="•"/>
              </a:pPr>
              <a:endParaRPr lang="ru-RU" sz="1200" kern="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FF40B32-F1EB-C6BD-BEEB-7D6CE0D3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auto">
            <a:xfrm>
              <a:off x="7406065" y="3077858"/>
              <a:ext cx="426347" cy="426347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64C8057-7694-437C-9944-B5B1CAA77E51}"/>
              </a:ext>
            </a:extLst>
          </p:cNvPr>
          <p:cNvGrpSpPr/>
          <p:nvPr/>
        </p:nvGrpSpPr>
        <p:grpSpPr>
          <a:xfrm>
            <a:off x="8132190" y="1396464"/>
            <a:ext cx="3729610" cy="2221842"/>
            <a:chOff x="8132190" y="1396464"/>
            <a:chExt cx="3729610" cy="2221842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D33754F3-C4C4-436D-988A-92323FE2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190" y="1396464"/>
              <a:ext cx="3729610" cy="2221842"/>
            </a:xfrm>
            <a:prstGeom prst="roundRect">
              <a:avLst>
                <a:gd name="adj" fmla="val 4358"/>
              </a:avLst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08000" rIns="72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buClr>
                  <a:srgbClr val="00AAE6"/>
                </a:buClr>
                <a:buSzPct val="120000"/>
              </a:pPr>
              <a:r>
                <a:rPr lang="ru-RU" sz="1400" b="1" kern="0" dirty="0">
                  <a:solidFill>
                    <a:schemeClr val="tx2"/>
                  </a:solidFill>
                  <a:latin typeface="+mj-lt"/>
                </a:rPr>
                <a:t>Риски оркестратора</a:t>
              </a:r>
            </a:p>
            <a:p>
              <a:pPr marL="171450" indent="-171450"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ru-RU" sz="1200" kern="0" dirty="0">
                  <a:solidFill>
                    <a:schemeClr val="tx2"/>
                  </a:solidFill>
                  <a:latin typeface="+mj-lt"/>
                </a:rPr>
                <a:t>Неограниченный административный </a:t>
              </a:r>
              <a:br>
                <a:rPr lang="en-US" sz="1200" kern="0" dirty="0">
                  <a:solidFill>
                    <a:schemeClr val="tx2"/>
                  </a:solidFill>
                  <a:latin typeface="+mj-lt"/>
                </a:rPr>
              </a:br>
              <a:r>
                <a:rPr lang="ru-RU" sz="1200" kern="0" dirty="0">
                  <a:solidFill>
                    <a:schemeClr val="tx2"/>
                  </a:solidFill>
                  <a:latin typeface="+mj-lt"/>
                </a:rPr>
                <a:t>и неправомерный доступ</a:t>
              </a:r>
            </a:p>
            <a:p>
              <a:pPr marL="171450" indent="-171450"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ru-RU" sz="1200" kern="0" dirty="0">
                  <a:solidFill>
                    <a:schemeClr val="tx2"/>
                  </a:solidFill>
                  <a:latin typeface="+mj-lt"/>
                </a:rPr>
                <a:t>Плохое разграничение связей между контейнерами</a:t>
              </a:r>
            </a:p>
            <a:p>
              <a:pPr marL="171450" indent="-171450"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ru-RU" sz="1200" kern="0" dirty="0">
                  <a:solidFill>
                    <a:schemeClr val="tx2"/>
                  </a:solidFill>
                  <a:latin typeface="+mj-lt"/>
                </a:rPr>
                <a:t>Некорректная  конфигурация оркестратора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FDB20CB9-C7D6-99E7-4CD0-6CBBD411F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 bwMode="auto">
            <a:xfrm>
              <a:off x="11293706" y="3076656"/>
              <a:ext cx="381732" cy="37483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691034C-C21F-4A54-B863-AED3013165F4}"/>
              </a:ext>
            </a:extLst>
          </p:cNvPr>
          <p:cNvGrpSpPr/>
          <p:nvPr/>
        </p:nvGrpSpPr>
        <p:grpSpPr>
          <a:xfrm>
            <a:off x="330200" y="1396464"/>
            <a:ext cx="3727787" cy="2221840"/>
            <a:chOff x="330200" y="1396464"/>
            <a:chExt cx="3727787" cy="2221840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CF8879F0-7869-464E-B554-C5BD2D8FF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00" y="1396464"/>
              <a:ext cx="3727787" cy="2221840"/>
            </a:xfrm>
            <a:prstGeom prst="roundRect">
              <a:avLst>
                <a:gd name="adj" fmla="val 5169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08000" rIns="72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buClr>
                  <a:srgbClr val="00AAE6"/>
                </a:buClr>
                <a:buSzPct val="120000"/>
              </a:pPr>
              <a:r>
                <a:rPr lang="ru-RU" sz="1400" b="1" kern="0" dirty="0">
                  <a:solidFill>
                    <a:schemeClr val="bg1"/>
                  </a:solidFill>
                  <a:latin typeface="+mj-lt"/>
                </a:rPr>
                <a:t>Риски образов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kern="0" dirty="0">
                  <a:solidFill>
                    <a:schemeClr val="bg1"/>
                  </a:solidFill>
                  <a:latin typeface="+mj-lt"/>
                </a:rPr>
                <a:t>Уязвимости в образе</a:t>
              </a:r>
              <a:endParaRPr lang="ru-RU" sz="1200" dirty="0">
                <a:solidFill>
                  <a:schemeClr val="bg1"/>
                </a:solidFill>
                <a:effectLst/>
                <a:latin typeface="+mj-lt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  <a:effectLst/>
                  <a:latin typeface="+mj-lt"/>
                </a:rPr>
                <a:t>Дефекты конфигурации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  <a:effectLst/>
                  <a:latin typeface="+mj-lt"/>
                </a:rPr>
                <a:t>Встроенное </a:t>
              </a:r>
              <a:r>
                <a:rPr lang="en" sz="1200" dirty="0">
                  <a:solidFill>
                    <a:schemeClr val="bg1"/>
                  </a:solidFill>
                  <a:effectLst/>
                  <a:latin typeface="+mj-lt"/>
                </a:rPr>
                <a:t>malware</a:t>
              </a:r>
              <a:r>
                <a:rPr lang="ru-RU" sz="1200" dirty="0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br>
                <a:rPr lang="ru-RU" sz="1200" dirty="0">
                  <a:solidFill>
                    <a:schemeClr val="bg1"/>
                  </a:solidFill>
                  <a:effectLst/>
                  <a:latin typeface="+mj-lt"/>
                </a:rPr>
              </a:br>
              <a:r>
                <a:rPr lang="ru-RU" sz="1200" dirty="0">
                  <a:solidFill>
                    <a:schemeClr val="bg1"/>
                  </a:solidFill>
                  <a:effectLst/>
                  <a:latin typeface="+mj-lt"/>
                </a:rPr>
                <a:t>(вирусы, секреты и </a:t>
              </a:r>
              <a:r>
                <a:rPr lang="ru-RU" sz="1200" dirty="0" err="1">
                  <a:solidFill>
                    <a:schemeClr val="bg1"/>
                  </a:solidFill>
                  <a:effectLst/>
                  <a:latin typeface="+mj-lt"/>
                </a:rPr>
                <a:t>тд</a:t>
              </a:r>
              <a:r>
                <a:rPr lang="ru-RU" sz="1200" dirty="0">
                  <a:solidFill>
                    <a:schemeClr val="bg1"/>
                  </a:solidFill>
                  <a:effectLst/>
                  <a:latin typeface="+mj-lt"/>
                </a:rPr>
                <a:t>)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 err="1">
                  <a:solidFill>
                    <a:schemeClr val="bg1"/>
                  </a:solidFill>
                  <a:effectLst/>
                  <a:latin typeface="+mj-lt"/>
                </a:rPr>
                <a:t>Недоверенные</a:t>
              </a:r>
              <a:r>
                <a:rPr lang="ru-RU" sz="1200" dirty="0">
                  <a:solidFill>
                    <a:schemeClr val="bg1"/>
                  </a:solidFill>
                  <a:effectLst/>
                  <a:latin typeface="+mj-lt"/>
                </a:rPr>
                <a:t> образы</a:t>
              </a:r>
              <a:endParaRPr lang="ru-RU" sz="12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8C6AFD1-151D-5088-F420-055D86806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 bwMode="auto">
            <a:xfrm>
              <a:off x="3570411" y="3091641"/>
              <a:ext cx="307205" cy="363796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BFD831C-43E1-42F9-87EE-FDDCB82FA481}"/>
              </a:ext>
            </a:extLst>
          </p:cNvPr>
          <p:cNvGrpSpPr/>
          <p:nvPr/>
        </p:nvGrpSpPr>
        <p:grpSpPr>
          <a:xfrm>
            <a:off x="5894403" y="3779055"/>
            <a:ext cx="5967397" cy="2221841"/>
            <a:chOff x="5894403" y="3779055"/>
            <a:chExt cx="5967397" cy="2221841"/>
          </a:xfrm>
        </p:grpSpPr>
        <p:sp>
          <p:nvSpPr>
            <p:cNvPr id="23" name="Прямоугольник: скругленные углы 20">
              <a:extLst>
                <a:ext uri="{FF2B5EF4-FFF2-40B4-BE49-F238E27FC236}">
                  <a16:creationId xmlns:a16="http://schemas.microsoft.com/office/drawing/2014/main" id="{2192DFFE-C621-437A-B816-04722685A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403" y="3779055"/>
              <a:ext cx="5967397" cy="2221841"/>
            </a:xfrm>
            <a:prstGeom prst="roundRect">
              <a:avLst>
                <a:gd name="adj" fmla="val 4374"/>
              </a:avLst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08000" rIns="72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buClr>
                  <a:srgbClr val="00AAE6"/>
                </a:buClr>
                <a:buSzPct val="120000"/>
              </a:pPr>
              <a:r>
                <a:rPr lang="ru-RU" sz="1400" b="1" kern="0" dirty="0">
                  <a:solidFill>
                    <a:schemeClr val="tx2"/>
                  </a:solidFill>
                  <a:latin typeface="+mj-lt"/>
                </a:rPr>
                <a:t>Риски ОС хоста</a:t>
              </a:r>
            </a:p>
            <a:p>
              <a:pPr marL="171450" indent="-171450">
                <a:lnSpc>
                  <a:spcPct val="110000"/>
                </a:lnSpc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ru-RU" sz="1200" kern="0" dirty="0">
                  <a:solidFill>
                    <a:schemeClr val="tx2"/>
                  </a:solidFill>
                  <a:latin typeface="+mj-lt"/>
                </a:rPr>
                <a:t>ОС избыточна для запуска контейнеров</a:t>
              </a:r>
              <a:endParaRPr lang="en-US" sz="1200" kern="0" dirty="0">
                <a:solidFill>
                  <a:schemeClr val="tx2"/>
                </a:solidFill>
                <a:latin typeface="+mj-lt"/>
              </a:endParaRPr>
            </a:p>
            <a:p>
              <a:pPr marL="171450" indent="-171450">
                <a:lnSpc>
                  <a:spcPct val="110000"/>
                </a:lnSpc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ru-RU" sz="1200" kern="0" dirty="0">
                  <a:solidFill>
                    <a:schemeClr val="tx2"/>
                  </a:solidFill>
                  <a:latin typeface="+mj-lt"/>
                </a:rPr>
                <a:t>Уязвимости в компонентах ОС, которые могут влиять на работу приложения</a:t>
              </a:r>
            </a:p>
            <a:p>
              <a:pPr marL="171450" indent="-171450">
                <a:lnSpc>
                  <a:spcPct val="110000"/>
                </a:lnSpc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ru-RU" sz="1200" kern="0" dirty="0">
                  <a:solidFill>
                    <a:schemeClr val="tx2"/>
                  </a:solidFill>
                  <a:latin typeface="+mj-lt"/>
                </a:rPr>
                <a:t>Некорректное использование пользовательских доступов</a:t>
              </a:r>
            </a:p>
            <a:p>
              <a:pPr marL="171450" indent="-171450">
                <a:lnSpc>
                  <a:spcPct val="110000"/>
                </a:lnSpc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ru-RU" sz="1200" kern="0" dirty="0">
                  <a:solidFill>
                    <a:schemeClr val="tx2"/>
                  </a:solidFill>
                  <a:latin typeface="+mj-lt"/>
                </a:rPr>
                <a:t>Изменения в файловой системе хоста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4B3BCB3-1C9E-4348-8940-6D7F989CB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 bwMode="auto">
            <a:xfrm>
              <a:off x="11354158" y="5471927"/>
              <a:ext cx="417963" cy="417963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A235AA0-DE46-4AC9-9EAC-90E0445BF80F}"/>
              </a:ext>
            </a:extLst>
          </p:cNvPr>
          <p:cNvGrpSpPr/>
          <p:nvPr/>
        </p:nvGrpSpPr>
        <p:grpSpPr>
          <a:xfrm>
            <a:off x="330200" y="3779056"/>
            <a:ext cx="5389352" cy="2221840"/>
            <a:chOff x="330200" y="3779056"/>
            <a:chExt cx="5389352" cy="2221840"/>
          </a:xfrm>
        </p:grpSpPr>
        <p:sp>
          <p:nvSpPr>
            <p:cNvPr id="30" name="Прямоугольник: скругленные углы 19">
              <a:extLst>
                <a:ext uri="{FF2B5EF4-FFF2-40B4-BE49-F238E27FC236}">
                  <a16:creationId xmlns:a16="http://schemas.microsoft.com/office/drawing/2014/main" id="{FA6CD0EA-4AA4-40DA-B9CA-5116813D2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00" y="3779056"/>
              <a:ext cx="5389352" cy="2221840"/>
            </a:xfrm>
            <a:prstGeom prst="roundRect">
              <a:avLst>
                <a:gd name="adj" fmla="val 5169"/>
              </a:avLst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08000" rIns="72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  <a:buClr>
                  <a:srgbClr val="00AAE6"/>
                </a:buClr>
                <a:buSzPct val="120000"/>
              </a:pPr>
              <a:r>
                <a:rPr lang="ru-RU" sz="1400" b="1" kern="0" dirty="0">
                  <a:solidFill>
                    <a:schemeClr val="tx2"/>
                  </a:solidFill>
                  <a:latin typeface="+mj-lt"/>
                </a:rPr>
                <a:t>Риски контейнеров</a:t>
              </a:r>
            </a:p>
            <a:p>
              <a:pPr marL="171450" indent="-171450">
                <a:lnSpc>
                  <a:spcPct val="110000"/>
                </a:lnSpc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ru-RU" sz="1200" kern="0" dirty="0">
                  <a:solidFill>
                    <a:schemeClr val="tx2"/>
                  </a:solidFill>
                  <a:latin typeface="+mj-lt"/>
                </a:rPr>
                <a:t>Уязвимости в запущенном ПО</a:t>
              </a:r>
            </a:p>
            <a:p>
              <a:pPr marL="171450" indent="-171450">
                <a:lnSpc>
                  <a:spcPct val="110000"/>
                </a:lnSpc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ru-RU" sz="1200" kern="0" dirty="0">
                  <a:solidFill>
                    <a:schemeClr val="tx2"/>
                  </a:solidFill>
                  <a:latin typeface="+mj-lt"/>
                </a:rPr>
                <a:t>Неограниченный сетевой доступ из контейнеров</a:t>
              </a:r>
            </a:p>
            <a:p>
              <a:pPr marL="171450" indent="-171450">
                <a:lnSpc>
                  <a:spcPct val="110000"/>
                </a:lnSpc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ru-RU" sz="1200" kern="0" dirty="0">
                  <a:solidFill>
                    <a:schemeClr val="tx2"/>
                  </a:solidFill>
                  <a:latin typeface="+mj-lt"/>
                </a:rPr>
                <a:t>Небезопасная конфигурация контейнера</a:t>
              </a:r>
            </a:p>
            <a:p>
              <a:pPr marL="171450" indent="-171450">
                <a:lnSpc>
                  <a:spcPct val="110000"/>
                </a:lnSpc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ru-RU" sz="1200" kern="0" dirty="0">
                  <a:solidFill>
                    <a:schemeClr val="tx2"/>
                  </a:solidFill>
                  <a:latin typeface="+mj-lt"/>
                </a:rPr>
                <a:t>Уязвимости в самом приложения</a:t>
              </a:r>
            </a:p>
            <a:p>
              <a:pPr>
                <a:lnSpc>
                  <a:spcPct val="110000"/>
                </a:lnSpc>
                <a:spcAft>
                  <a:spcPts val="600"/>
                </a:spcAft>
                <a:buClr>
                  <a:srgbClr val="00AAE6"/>
                </a:buClr>
                <a:buSzPct val="120000"/>
              </a:pPr>
              <a:endParaRPr lang="ru-RU" sz="1400" b="1" kern="0" dirty="0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5C8E57C-2A09-4111-940D-4FC80A1B0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 bwMode="auto">
            <a:xfrm>
              <a:off x="5172663" y="5533613"/>
              <a:ext cx="380118" cy="294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442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601179F2-92BA-43AC-B29B-83F29FF31D2D}"/>
              </a:ext>
            </a:extLst>
          </p:cNvPr>
          <p:cNvCxnSpPr>
            <a:cxnSpLocks/>
          </p:cNvCxnSpPr>
          <p:nvPr/>
        </p:nvCxnSpPr>
        <p:spPr>
          <a:xfrm flipH="1">
            <a:off x="6003475" y="2961822"/>
            <a:ext cx="1" cy="470611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27D1F71-333C-4978-BD43-9197A4DFAC83}"/>
              </a:ext>
            </a:extLst>
          </p:cNvPr>
          <p:cNvSpPr txBox="1">
            <a:spLocks/>
          </p:cNvSpPr>
          <p:nvPr/>
        </p:nvSpPr>
        <p:spPr bwMode="auto">
          <a:xfrm>
            <a:off x="330201" y="3391055"/>
            <a:ext cx="3670299" cy="1226526"/>
          </a:xfrm>
          <a:prstGeom prst="roundRect">
            <a:avLst>
              <a:gd name="adj" fmla="val 6079"/>
            </a:avLst>
          </a:prstGeom>
          <a:solidFill>
            <a:schemeClr val="accent1"/>
          </a:solidFill>
          <a:ln w="19050">
            <a:noFill/>
          </a:ln>
        </p:spPr>
        <p:txBody>
          <a:bodyPr wrap="square" lIns="180000" tIns="144000" rIns="144000" bIns="108000" rtlCol="0">
            <a:noAutofit/>
          </a:bodyPr>
          <a:lstStyle/>
          <a:p>
            <a:pPr algn="r">
              <a:lnSpc>
                <a:spcPct val="110000"/>
              </a:lnSpc>
              <a:spcAft>
                <a:spcPts val="600"/>
              </a:spcAft>
              <a:defRPr/>
            </a:pPr>
            <a:r>
              <a:rPr lang="ru-RU" b="1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НОТА КУПОЛ. Правила</a:t>
            </a:r>
          </a:p>
          <a:p>
            <a:pPr algn="r">
              <a:lnSpc>
                <a:spcPct val="110000"/>
              </a:lnSpc>
              <a:spcAft>
                <a:spcPts val="600"/>
              </a:spcAft>
              <a:defRPr/>
            </a:pPr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Набор правил системы </a:t>
            </a:r>
            <a:b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</a:br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обнаружения вторжений</a:t>
            </a:r>
          </a:p>
          <a:p>
            <a:pPr algn="r">
              <a:lnSpc>
                <a:spcPct val="110000"/>
              </a:lnSpc>
              <a:spcAft>
                <a:spcPts val="600"/>
              </a:spcAft>
              <a:defRPr/>
            </a:pPr>
            <a:endParaRPr lang="ru-RU" sz="1400" kern="0" dirty="0">
              <a:solidFill>
                <a:schemeClr val="bg1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7A18E5-A4DC-42F4-9528-B291063491C1}"/>
              </a:ext>
            </a:extLst>
          </p:cNvPr>
          <p:cNvSpPr txBox="1">
            <a:spLocks/>
          </p:cNvSpPr>
          <p:nvPr/>
        </p:nvSpPr>
        <p:spPr bwMode="auto">
          <a:xfrm>
            <a:off x="8013701" y="1497627"/>
            <a:ext cx="3848098" cy="1209105"/>
          </a:xfrm>
          <a:prstGeom prst="roundRect">
            <a:avLst>
              <a:gd name="adj" fmla="val 8825"/>
            </a:avLst>
          </a:prstGeom>
          <a:solidFill>
            <a:schemeClr val="accent1"/>
          </a:solidFill>
          <a:ln w="19050">
            <a:noFill/>
          </a:ln>
        </p:spPr>
        <p:txBody>
          <a:bodyPr wrap="square" lIns="144000" tIns="144000" rIns="108000" bIns="108000" rtlCol="0">
            <a:noAutofit/>
          </a:bodyPr>
          <a:lstStyle>
            <a:defPPr>
              <a:defRPr lang="ru-RU"/>
            </a:defPPr>
            <a:lvl1pPr>
              <a:spcAft>
                <a:spcPts val="600"/>
              </a:spcAft>
              <a:defRPr sz="1600">
                <a:solidFill>
                  <a:srgbClr val="0070C0"/>
                </a:solidFill>
                <a:latin typeface="+mj-lt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НОТА КУПОЛ.</a:t>
            </a: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Контейнеры</a:t>
            </a:r>
            <a:endParaRPr lang="en" sz="1800" b="1" kern="0" dirty="0">
              <a:solidFill>
                <a:schemeClr val="bg1"/>
              </a:solidFill>
              <a:latin typeface="Arial" panose="020B0604020202020204" pitchFamily="34" charset="0"/>
              <a:cs typeface="Arial"/>
            </a:endParaRPr>
          </a:p>
          <a:p>
            <a:pPr>
              <a:lnSpc>
                <a:spcPct val="110000"/>
              </a:lnSpc>
              <a:buClr>
                <a:srgbClr val="00AAE6"/>
              </a:buClr>
              <a:buSzPct val="120000"/>
              <a:defRPr/>
            </a:pPr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/>
              </a:rPr>
              <a:t>Защита и анализ </a:t>
            </a:r>
            <a:b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/>
              </a:rPr>
            </a:br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/>
              </a:rPr>
              <a:t>данных контейнеров</a:t>
            </a:r>
            <a:endParaRPr kern="0" dirty="0">
              <a:solidFill>
                <a:schemeClr val="bg1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9F8CF84-C559-4845-9EDA-0D1F9CB1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Экосистема НОТА КУПОЛ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101D7B-5278-451D-BCF1-6A2E87554153}"/>
              </a:ext>
            </a:extLst>
          </p:cNvPr>
          <p:cNvSpPr txBox="1">
            <a:spLocks/>
          </p:cNvSpPr>
          <p:nvPr/>
        </p:nvSpPr>
        <p:spPr bwMode="auto">
          <a:xfrm>
            <a:off x="330201" y="1497627"/>
            <a:ext cx="3670299" cy="1797968"/>
          </a:xfrm>
          <a:prstGeom prst="roundRect">
            <a:avLst>
              <a:gd name="adj" fmla="val 5212"/>
            </a:avLst>
          </a:prstGeom>
          <a:solidFill>
            <a:schemeClr val="accent1"/>
          </a:solidFill>
          <a:ln w="19050">
            <a:noFill/>
          </a:ln>
        </p:spPr>
        <p:txBody>
          <a:bodyPr wrap="square" lIns="180000" tIns="144000" rIns="144000" bIns="108000" rtlCol="0">
            <a:noAutofit/>
          </a:bodyPr>
          <a:lstStyle/>
          <a:p>
            <a:pPr algn="r">
              <a:lnSpc>
                <a:spcPct val="110000"/>
              </a:lnSpc>
              <a:spcAft>
                <a:spcPts val="600"/>
              </a:spcAft>
              <a:defRPr/>
            </a:pPr>
            <a:r>
              <a:rPr lang="ru-RU" b="1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НОТА</a:t>
            </a:r>
            <a:r>
              <a:rPr lang="en" b="1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b="1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КУПОЛ.</a:t>
            </a:r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ru-RU" b="1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Управление</a:t>
            </a:r>
            <a:endParaRPr lang="en" b="1" kern="0" dirty="0">
              <a:solidFill>
                <a:schemeClr val="bg1"/>
              </a:solidFill>
              <a:latin typeface="Arial" panose="020B0604020202020204" pitchFamily="34" charset="0"/>
              <a:cs typeface="Arial"/>
            </a:endParaRPr>
          </a:p>
          <a:p>
            <a:pPr algn="r">
              <a:lnSpc>
                <a:spcPct val="110000"/>
              </a:lnSpc>
              <a:spcAft>
                <a:spcPts val="600"/>
              </a:spcAft>
              <a:defRPr/>
            </a:pPr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Единая система управления средствами защиты </a:t>
            </a:r>
            <a:b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</a:br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сетевой инфраструктуры </a:t>
            </a:r>
            <a:b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</a:br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и межсетевыми экранами</a:t>
            </a:r>
            <a:endParaRPr kern="0" dirty="0">
              <a:solidFill>
                <a:schemeClr val="bg1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B2858D-CBD4-43E6-AF58-612402F61F9C}"/>
              </a:ext>
            </a:extLst>
          </p:cNvPr>
          <p:cNvSpPr txBox="1">
            <a:spLocks/>
          </p:cNvSpPr>
          <p:nvPr/>
        </p:nvSpPr>
        <p:spPr bwMode="auto">
          <a:xfrm>
            <a:off x="8013701" y="2819613"/>
            <a:ext cx="3848098" cy="1797968"/>
          </a:xfrm>
          <a:prstGeom prst="roundRect">
            <a:avLst>
              <a:gd name="adj" fmla="val 4947"/>
            </a:avLst>
          </a:prstGeom>
          <a:solidFill>
            <a:schemeClr val="accent1"/>
          </a:solidFill>
          <a:ln w="19050">
            <a:noFill/>
          </a:ln>
        </p:spPr>
        <p:txBody>
          <a:bodyPr wrap="square" lIns="144000" tIns="144000" rIns="108000" bIns="108000" rtlCol="0">
            <a:noAutofit/>
          </a:bodyPr>
          <a:lstStyle>
            <a:defPPr>
              <a:defRPr lang="ru-RU"/>
            </a:defPPr>
            <a:lvl1pPr>
              <a:spcAft>
                <a:spcPts val="600"/>
              </a:spcAft>
              <a:defRPr sz="1600">
                <a:solidFill>
                  <a:srgbClr val="0070C0"/>
                </a:solidFill>
                <a:latin typeface="+mj-lt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sz="1800" b="1" kern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/>
              </a:rPr>
              <a:t>НОТА КУПОЛ.</a:t>
            </a: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/>
              </a:rPr>
              <a:t> </a:t>
            </a:r>
            <a:r>
              <a:rPr lang="ru-RU" sz="1800" b="1" kern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/>
              </a:rPr>
              <a:t>Документы</a:t>
            </a:r>
            <a:endParaRPr lang="en" sz="1800" b="1" kern="0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/>
            </a:endParaRPr>
          </a:p>
          <a:p>
            <a:pPr marL="252000" indent="-252000"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Автоматизация аудита </a:t>
            </a:r>
            <a:b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</a:br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и категорирования предприятия</a:t>
            </a:r>
            <a:endParaRPr sz="1400" kern="0" dirty="0">
              <a:solidFill>
                <a:schemeClr val="bg1"/>
              </a:solidFill>
              <a:latin typeface="Arial" panose="020B0604020202020204" pitchFamily="34" charset="0"/>
              <a:cs typeface="Arial"/>
            </a:endParaRPr>
          </a:p>
          <a:p>
            <a:pPr marL="252000" indent="-252000"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Реализация электронного документооборота</a:t>
            </a:r>
            <a:endParaRPr sz="1400" kern="0" dirty="0">
              <a:solidFill>
                <a:schemeClr val="bg1"/>
              </a:solidFill>
              <a:latin typeface="Arial" panose="020B0604020202020204" pitchFamily="34" charset="0"/>
              <a:cs typeface="Arial"/>
            </a:endParaRPr>
          </a:p>
          <a:p>
            <a:pPr>
              <a:lnSpc>
                <a:spcPct val="110000"/>
              </a:lnSpc>
              <a:defRPr/>
            </a:pPr>
            <a:endParaRPr lang="ru-RU" kern="0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5931C39-1C70-4B15-BEB0-8268B328C6A9}"/>
              </a:ext>
            </a:extLst>
          </p:cNvPr>
          <p:cNvCxnSpPr>
            <a:cxnSpLocks/>
          </p:cNvCxnSpPr>
          <p:nvPr/>
        </p:nvCxnSpPr>
        <p:spPr>
          <a:xfrm>
            <a:off x="7247352" y="4328684"/>
            <a:ext cx="501492" cy="0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9330F8C-2C5C-4935-A620-35634AE6D62B}"/>
              </a:ext>
            </a:extLst>
          </p:cNvPr>
          <p:cNvCxnSpPr>
            <a:cxnSpLocks/>
          </p:cNvCxnSpPr>
          <p:nvPr/>
        </p:nvCxnSpPr>
        <p:spPr>
          <a:xfrm>
            <a:off x="4279519" y="4244585"/>
            <a:ext cx="602791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51D79401-2681-42B3-85F9-D366552AB27F}"/>
              </a:ext>
            </a:extLst>
          </p:cNvPr>
          <p:cNvCxnSpPr>
            <a:cxnSpLocks/>
          </p:cNvCxnSpPr>
          <p:nvPr/>
        </p:nvCxnSpPr>
        <p:spPr>
          <a:xfrm flipV="1">
            <a:off x="6918603" y="3167612"/>
            <a:ext cx="505099" cy="430701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E6CC463B-8899-4C8C-A0EA-96DD75B379C6}"/>
              </a:ext>
            </a:extLst>
          </p:cNvPr>
          <p:cNvCxnSpPr>
            <a:cxnSpLocks/>
          </p:cNvCxnSpPr>
          <p:nvPr/>
        </p:nvCxnSpPr>
        <p:spPr>
          <a:xfrm flipH="1" flipV="1">
            <a:off x="4585846" y="3114604"/>
            <a:ext cx="527903" cy="490610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A3581-85B6-86D0-37C6-87B336079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6666" y="3445045"/>
            <a:ext cx="2604117" cy="26041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BE524A-4CFD-110E-1A3E-9FD453E1F3EE}"/>
              </a:ext>
            </a:extLst>
          </p:cNvPr>
          <p:cNvSpPr txBox="1">
            <a:spLocks/>
          </p:cNvSpPr>
          <p:nvPr/>
        </p:nvSpPr>
        <p:spPr bwMode="auto">
          <a:xfrm>
            <a:off x="4123311" y="1480206"/>
            <a:ext cx="3756094" cy="1226526"/>
          </a:xfrm>
          <a:prstGeom prst="roundRect">
            <a:avLst>
              <a:gd name="adj" fmla="val 9251"/>
            </a:avLst>
          </a:prstGeom>
          <a:solidFill>
            <a:schemeClr val="accent1"/>
          </a:solidFill>
          <a:ln w="19050">
            <a:noFill/>
          </a:ln>
        </p:spPr>
        <p:txBody>
          <a:bodyPr wrap="square" lIns="180000" tIns="144000" rIns="108000" bIns="10800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  <a:defRPr/>
            </a:pPr>
            <a:r>
              <a:rPr lang="ru-RU" b="1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НОТА КУПОЛ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  <a:defRPr/>
            </a:pPr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/>
              </a:rPr>
              <a:t>Платформа</a:t>
            </a:r>
          </a:p>
        </p:txBody>
      </p:sp>
    </p:spTree>
    <p:extLst>
      <p:ext uri="{BB962C8B-B14F-4D97-AF65-F5344CB8AC3E}">
        <p14:creationId xmlns:p14="http://schemas.microsoft.com/office/powerpoint/2010/main" val="2739759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BC55A75-6E2D-80C5-B44E-F0C9B1A6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Риски контейнерных сред разработки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4EA72FC-E2BA-4913-9E6B-3CD3BD652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68E-D3B8-9840-A7B6-A7FDB00232BD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050497A-70F2-4E89-9D87-F94725F01877}"/>
              </a:ext>
            </a:extLst>
          </p:cNvPr>
          <p:cNvSpPr/>
          <p:nvPr/>
        </p:nvSpPr>
        <p:spPr>
          <a:xfrm>
            <a:off x="377170" y="6364098"/>
            <a:ext cx="124458" cy="1244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noAutofit/>
          </a:bodyPr>
          <a:lstStyle/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5EA0401-FB3D-47D4-8855-20DAF522CB3F}"/>
              </a:ext>
            </a:extLst>
          </p:cNvPr>
          <p:cNvSpPr/>
          <p:nvPr/>
        </p:nvSpPr>
        <p:spPr>
          <a:xfrm>
            <a:off x="1755121" y="6378813"/>
            <a:ext cx="124458" cy="1244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noAutofit/>
          </a:bodyPr>
          <a:lstStyle/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00C915-DBC6-41F9-9314-BD8387AF867D}"/>
              </a:ext>
            </a:extLst>
          </p:cNvPr>
          <p:cNvSpPr txBox="1"/>
          <p:nvPr/>
        </p:nvSpPr>
        <p:spPr>
          <a:xfrm>
            <a:off x="1854057" y="6295522"/>
            <a:ext cx="9804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</a:rPr>
              <a:t>В работе </a:t>
            </a:r>
            <a:endParaRPr lang="ru-RU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2125BE-E4D7-4CB7-8175-1B8AF3C89998}"/>
              </a:ext>
            </a:extLst>
          </p:cNvPr>
          <p:cNvSpPr txBox="1"/>
          <p:nvPr/>
        </p:nvSpPr>
        <p:spPr>
          <a:xfrm>
            <a:off x="558739" y="6295522"/>
            <a:ext cx="12586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kern="0" dirty="0">
                <a:solidFill>
                  <a:schemeClr val="accent1"/>
                </a:solidFill>
                <a:latin typeface="Arial" panose="020B0604020202020204"/>
              </a:rPr>
              <a:t>Реализовано 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22" name="Прямоугольник: скругленные углы 20">
            <a:extLst>
              <a:ext uri="{FF2B5EF4-FFF2-40B4-BE49-F238E27FC236}">
                <a16:creationId xmlns:a16="http://schemas.microsoft.com/office/drawing/2014/main" id="{D2D3E152-F11E-4735-8007-2302C3B081F3}"/>
              </a:ext>
            </a:extLst>
          </p:cNvPr>
          <p:cNvSpPr>
            <a:spLocks/>
          </p:cNvSpPr>
          <p:nvPr/>
        </p:nvSpPr>
        <p:spPr bwMode="auto">
          <a:xfrm>
            <a:off x="4231196" y="1396463"/>
            <a:ext cx="3727784" cy="2221841"/>
          </a:xfrm>
          <a:prstGeom prst="roundRect">
            <a:avLst>
              <a:gd name="adj" fmla="val 437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</a:pPr>
            <a:r>
              <a:rPr lang="ru-RU" sz="1400" b="1" kern="0" dirty="0">
                <a:solidFill>
                  <a:schemeClr val="bg1"/>
                </a:solidFill>
                <a:latin typeface="+mj-lt"/>
              </a:rPr>
              <a:t>Риски реестров</a:t>
            </a: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chemeClr val="bg1"/>
                </a:solidFill>
                <a:latin typeface="+mj-lt"/>
              </a:rPr>
              <a:t>Небезопасные соединения</a:t>
            </a: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chemeClr val="bg1"/>
                </a:solidFill>
                <a:latin typeface="+mj-lt"/>
              </a:rPr>
              <a:t>Старые образы </a:t>
            </a:r>
            <a:br>
              <a:rPr lang="en-US" sz="1200" kern="0" dirty="0">
                <a:solidFill>
                  <a:schemeClr val="bg1"/>
                </a:solidFill>
                <a:latin typeface="+mj-lt"/>
              </a:rPr>
            </a:br>
            <a:r>
              <a:rPr lang="ru-RU" sz="1200" kern="0" dirty="0">
                <a:solidFill>
                  <a:schemeClr val="bg1"/>
                </a:solidFill>
                <a:latin typeface="+mj-lt"/>
              </a:rPr>
              <a:t>(не поддерживаются вендором)</a:t>
            </a:r>
            <a:endParaRPr lang="en-US" sz="1200" kern="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chemeClr val="bg1"/>
                </a:solidFill>
                <a:latin typeface="+mj-lt"/>
              </a:rPr>
              <a:t>Контроль целостности образов</a:t>
            </a: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ru-RU" sz="1200" kern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F40B32-F1EB-C6BD-BEEB-7D6CE0D3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7406065" y="3077858"/>
            <a:ext cx="426347" cy="426347"/>
          </a:xfrm>
          <a:prstGeom prst="rect">
            <a:avLst/>
          </a:prstGeom>
        </p:spPr>
      </p:pic>
      <p:sp>
        <p:nvSpPr>
          <p:cNvPr id="11" name="Прямоугольник: скругленные углы 20">
            <a:extLst>
              <a:ext uri="{FF2B5EF4-FFF2-40B4-BE49-F238E27FC236}">
                <a16:creationId xmlns:a16="http://schemas.microsoft.com/office/drawing/2014/main" id="{62E22C10-F80A-CF73-2846-3598E021E306}"/>
              </a:ext>
            </a:extLst>
          </p:cNvPr>
          <p:cNvSpPr>
            <a:spLocks/>
          </p:cNvSpPr>
          <p:nvPr/>
        </p:nvSpPr>
        <p:spPr bwMode="auto">
          <a:xfrm>
            <a:off x="5894403" y="3779055"/>
            <a:ext cx="5967397" cy="2221841"/>
          </a:xfrm>
          <a:prstGeom prst="roundRect">
            <a:avLst>
              <a:gd name="adj" fmla="val 4374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</a:pPr>
            <a:r>
              <a:rPr lang="ru-RU" sz="1400" b="1" kern="0" dirty="0">
                <a:solidFill>
                  <a:schemeClr val="tx2"/>
                </a:solidFill>
                <a:latin typeface="+mj-lt"/>
              </a:rPr>
              <a:t>Риски ОС хоста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chemeClr val="tx2"/>
                </a:solidFill>
                <a:latin typeface="+mj-lt"/>
              </a:rPr>
              <a:t>ОС избыточна для запуска контейнеров</a:t>
            </a:r>
            <a:endParaRPr lang="en-US" sz="1200" kern="0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chemeClr val="tx2"/>
                </a:solidFill>
                <a:latin typeface="+mj-lt"/>
              </a:rPr>
              <a:t>Уязвимости в компонентах ОС, которые могут влиять на работу приложения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chemeClr val="tx2"/>
                </a:solidFill>
                <a:latin typeface="+mj-lt"/>
              </a:rPr>
              <a:t>Некорректное использование пользовательских доступов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chemeClr val="tx2"/>
                </a:solidFill>
                <a:latin typeface="+mj-lt"/>
              </a:rPr>
              <a:t>Изменения в файловой системе хоста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F9046A-5F1A-4B90-B819-43EA62A84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11354158" y="5471927"/>
            <a:ext cx="417963" cy="417963"/>
          </a:xfrm>
          <a:prstGeom prst="rect">
            <a:avLst/>
          </a:prstGeom>
        </p:spPr>
      </p:pic>
      <p:sp>
        <p:nvSpPr>
          <p:cNvPr id="10" name="Прямоугольник: скругленные углы 19">
            <a:extLst>
              <a:ext uri="{FF2B5EF4-FFF2-40B4-BE49-F238E27FC236}">
                <a16:creationId xmlns:a16="http://schemas.microsoft.com/office/drawing/2014/main" id="{769B673E-6550-2283-FC09-4A4A28BE72E4}"/>
              </a:ext>
            </a:extLst>
          </p:cNvPr>
          <p:cNvSpPr>
            <a:spLocks/>
          </p:cNvSpPr>
          <p:nvPr/>
        </p:nvSpPr>
        <p:spPr bwMode="auto">
          <a:xfrm>
            <a:off x="330200" y="3779056"/>
            <a:ext cx="5389352" cy="2221840"/>
          </a:xfrm>
          <a:prstGeom prst="roundRect">
            <a:avLst>
              <a:gd name="adj" fmla="val 5169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</a:pPr>
            <a:r>
              <a:rPr lang="ru-RU" sz="1400" b="1" kern="0" dirty="0">
                <a:solidFill>
                  <a:schemeClr val="tx2"/>
                </a:solidFill>
                <a:latin typeface="+mj-lt"/>
              </a:rPr>
              <a:t>Риски контейнеров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chemeClr val="tx2"/>
                </a:solidFill>
                <a:latin typeface="+mj-lt"/>
              </a:rPr>
              <a:t>Уязвимости </a:t>
            </a:r>
            <a:r>
              <a:rPr lang="ru-RU" sz="1200" kern="0">
                <a:solidFill>
                  <a:schemeClr val="tx2"/>
                </a:solidFill>
                <a:latin typeface="+mj-lt"/>
              </a:rPr>
              <a:t>в запущенном </a:t>
            </a:r>
            <a:r>
              <a:rPr lang="ru-RU" sz="1200" kern="0" dirty="0">
                <a:solidFill>
                  <a:schemeClr val="tx2"/>
                </a:solidFill>
                <a:latin typeface="+mj-lt"/>
              </a:rPr>
              <a:t>ПО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chemeClr val="tx2"/>
                </a:solidFill>
                <a:latin typeface="+mj-lt"/>
              </a:rPr>
              <a:t>Неограниченный сетевой доступ из контейнеров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chemeClr val="tx2"/>
                </a:solidFill>
                <a:latin typeface="+mj-lt"/>
              </a:rPr>
              <a:t>Небезопасная конфигурация контейнера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chemeClr val="tx2"/>
                </a:solidFill>
                <a:latin typeface="+mj-lt"/>
              </a:rPr>
              <a:t>Уязвимости в самом приложения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</a:pPr>
            <a:endParaRPr lang="ru-RU" sz="1400" b="1" kern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975B25-C0FB-A5EA-A7C3-34AEEEB689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5172663" y="5533613"/>
            <a:ext cx="380118" cy="294591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33754F3-C4C4-436D-988A-92323FE22B2F}"/>
              </a:ext>
            </a:extLst>
          </p:cNvPr>
          <p:cNvSpPr>
            <a:spLocks/>
          </p:cNvSpPr>
          <p:nvPr/>
        </p:nvSpPr>
        <p:spPr bwMode="auto">
          <a:xfrm>
            <a:off x="8132190" y="1396464"/>
            <a:ext cx="3729610" cy="2221842"/>
          </a:xfrm>
          <a:prstGeom prst="roundRect">
            <a:avLst>
              <a:gd name="adj" fmla="val 4358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</a:pPr>
            <a:r>
              <a:rPr lang="ru-RU" sz="1400" b="1" kern="0" dirty="0">
                <a:solidFill>
                  <a:schemeClr val="tx2"/>
                </a:solidFill>
                <a:latin typeface="+mj-lt"/>
              </a:rPr>
              <a:t>Риски оркестратора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chemeClr val="tx2"/>
                </a:solidFill>
                <a:latin typeface="+mj-lt"/>
              </a:rPr>
              <a:t>Неограниченный административный </a:t>
            </a:r>
            <a:br>
              <a:rPr lang="en-US" sz="1200" kern="0" dirty="0">
                <a:solidFill>
                  <a:schemeClr val="tx2"/>
                </a:solidFill>
                <a:latin typeface="+mj-lt"/>
              </a:rPr>
            </a:br>
            <a:r>
              <a:rPr lang="ru-RU" sz="1200" kern="0" dirty="0">
                <a:solidFill>
                  <a:schemeClr val="tx2"/>
                </a:solidFill>
                <a:latin typeface="+mj-lt"/>
              </a:rPr>
              <a:t>и неправомерный доступ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chemeClr val="tx2"/>
                </a:solidFill>
                <a:latin typeface="+mj-lt"/>
              </a:rPr>
              <a:t>Плохое разграничение связей между контейнерами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chemeClr val="tx2"/>
                </a:solidFill>
                <a:latin typeface="+mj-lt"/>
              </a:rPr>
              <a:t>Некорректная  конфигурация оркестратора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B20CB9-C7D6-99E7-4CD0-6CBBD411F35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auto">
          <a:xfrm>
            <a:off x="11293706" y="3076656"/>
            <a:ext cx="381732" cy="374831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F8879F0-7869-464E-B554-C5BD2D8FFF52}"/>
              </a:ext>
            </a:extLst>
          </p:cNvPr>
          <p:cNvSpPr>
            <a:spLocks/>
          </p:cNvSpPr>
          <p:nvPr/>
        </p:nvSpPr>
        <p:spPr bwMode="auto">
          <a:xfrm>
            <a:off x="330200" y="1396464"/>
            <a:ext cx="3727787" cy="2221840"/>
          </a:xfrm>
          <a:prstGeom prst="roundRect">
            <a:avLst>
              <a:gd name="adj" fmla="val 516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</a:pPr>
            <a:r>
              <a:rPr lang="ru-RU" sz="1400" b="1" kern="0" dirty="0">
                <a:solidFill>
                  <a:schemeClr val="bg1"/>
                </a:solidFill>
                <a:latin typeface="+mj-lt"/>
              </a:rPr>
              <a:t>Риски образов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chemeClr val="bg1"/>
                </a:solidFill>
                <a:latin typeface="+mj-lt"/>
              </a:rPr>
              <a:t>Уязвимости в образе</a:t>
            </a:r>
            <a:endParaRPr lang="ru-RU" sz="1200" dirty="0">
              <a:solidFill>
                <a:schemeClr val="bg1"/>
              </a:solidFill>
              <a:effectLst/>
              <a:latin typeface="+mj-lt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effectLst/>
                <a:latin typeface="+mj-lt"/>
              </a:rPr>
              <a:t>Дефекты конфигурации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effectLst/>
                <a:latin typeface="+mj-lt"/>
              </a:rPr>
              <a:t>Встроенное </a:t>
            </a:r>
            <a:r>
              <a:rPr lang="en" sz="1200" dirty="0">
                <a:solidFill>
                  <a:schemeClr val="bg1"/>
                </a:solidFill>
                <a:effectLst/>
                <a:latin typeface="+mj-lt"/>
              </a:rPr>
              <a:t>malware</a:t>
            </a:r>
            <a:r>
              <a:rPr lang="ru-RU" sz="1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br>
              <a:rPr lang="ru-RU" sz="120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ru-RU" sz="1200" dirty="0">
                <a:solidFill>
                  <a:schemeClr val="bg1"/>
                </a:solidFill>
                <a:effectLst/>
                <a:latin typeface="+mj-lt"/>
              </a:rPr>
              <a:t>(вирусы, секреты и </a:t>
            </a:r>
            <a:r>
              <a:rPr lang="ru-RU" sz="1200" dirty="0" err="1">
                <a:solidFill>
                  <a:schemeClr val="bg1"/>
                </a:solidFill>
                <a:effectLst/>
                <a:latin typeface="+mj-lt"/>
              </a:rPr>
              <a:t>тд</a:t>
            </a:r>
            <a:r>
              <a:rPr lang="ru-RU" sz="1200" dirty="0">
                <a:solidFill>
                  <a:schemeClr val="bg1"/>
                </a:solidFill>
                <a:effectLst/>
                <a:latin typeface="+mj-lt"/>
              </a:rPr>
              <a:t>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effectLst/>
                <a:latin typeface="+mj-lt"/>
              </a:rPr>
              <a:t>Недоверенные</a:t>
            </a:r>
            <a:r>
              <a:rPr lang="ru-RU" sz="1200" dirty="0">
                <a:solidFill>
                  <a:schemeClr val="bg1"/>
                </a:solidFill>
                <a:effectLst/>
                <a:latin typeface="+mj-lt"/>
              </a:rPr>
              <a:t> образы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8C6AFD1-151D-5088-F420-055D868068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auto">
          <a:xfrm>
            <a:off x="3570411" y="3091641"/>
            <a:ext cx="307205" cy="36379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866FF68-5A0F-4C00-BF4A-A8A7FC48CE7A}"/>
              </a:ext>
            </a:extLst>
          </p:cNvPr>
          <p:cNvSpPr/>
          <p:nvPr/>
        </p:nvSpPr>
        <p:spPr>
          <a:xfrm>
            <a:off x="2332245" y="1835748"/>
            <a:ext cx="487364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effectLst/>
                <a:latin typeface="+mj-lt"/>
              </a:rPr>
              <a:t>trivy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7D6E85F-87EC-4B67-B7A2-86767B0976E7}"/>
              </a:ext>
            </a:extLst>
          </p:cNvPr>
          <p:cNvSpPr/>
          <p:nvPr/>
        </p:nvSpPr>
        <p:spPr>
          <a:xfrm>
            <a:off x="2872572" y="1835748"/>
            <a:ext cx="487364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clair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23A947C2-226F-4C00-9094-F413283F6669}"/>
              </a:ext>
            </a:extLst>
          </p:cNvPr>
          <p:cNvSpPr/>
          <p:nvPr/>
        </p:nvSpPr>
        <p:spPr>
          <a:xfrm>
            <a:off x="3409970" y="1835748"/>
            <a:ext cx="514005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snyk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90BE6C58-C03E-4E94-9660-F917E661B0D4}"/>
              </a:ext>
            </a:extLst>
          </p:cNvPr>
          <p:cNvSpPr/>
          <p:nvPr/>
        </p:nvSpPr>
        <p:spPr>
          <a:xfrm>
            <a:off x="2440082" y="2116303"/>
            <a:ext cx="651077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dockle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DBBA1F62-3A07-43E4-9895-AD27B37CCF50}"/>
              </a:ext>
            </a:extLst>
          </p:cNvPr>
          <p:cNvSpPr/>
          <p:nvPr/>
        </p:nvSpPr>
        <p:spPr>
          <a:xfrm>
            <a:off x="3124611" y="2116303"/>
            <a:ext cx="487364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effectLst/>
                <a:latin typeface="+mj-lt"/>
              </a:rPr>
              <a:t>trivy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209B4D8-2B02-41D4-BE87-0568CC0BDFC0}"/>
              </a:ext>
            </a:extLst>
          </p:cNvPr>
          <p:cNvSpPr/>
          <p:nvPr/>
        </p:nvSpPr>
        <p:spPr>
          <a:xfrm>
            <a:off x="2366314" y="2552721"/>
            <a:ext cx="736266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ClamAV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7E471DC1-1268-4A59-B28A-23226F7EAA4B}"/>
              </a:ext>
            </a:extLst>
          </p:cNvPr>
          <p:cNvSpPr/>
          <p:nvPr/>
        </p:nvSpPr>
        <p:spPr>
          <a:xfrm>
            <a:off x="6918750" y="2291195"/>
            <a:ext cx="514005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snyk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E7D14B31-8B70-4E1A-B1F6-C4E2034F522A}"/>
              </a:ext>
            </a:extLst>
          </p:cNvPr>
          <p:cNvSpPr/>
          <p:nvPr/>
        </p:nvSpPr>
        <p:spPr>
          <a:xfrm>
            <a:off x="4616202" y="2777814"/>
            <a:ext cx="1103350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trust registry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AB8096BA-AB6C-49A9-9863-3A2FE16CEFCA}"/>
              </a:ext>
            </a:extLst>
          </p:cNvPr>
          <p:cNvSpPr/>
          <p:nvPr/>
        </p:nvSpPr>
        <p:spPr>
          <a:xfrm>
            <a:off x="5809651" y="2777814"/>
            <a:ext cx="660975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cosign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9AFA7C0C-9C7C-4E25-8FF2-3CC483852232}"/>
              </a:ext>
            </a:extLst>
          </p:cNvPr>
          <p:cNvSpPr/>
          <p:nvPr/>
        </p:nvSpPr>
        <p:spPr>
          <a:xfrm>
            <a:off x="8364818" y="3285280"/>
            <a:ext cx="790385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stackrox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A6F9F468-A146-43C6-B01D-FEC8A1AB59E7}"/>
              </a:ext>
            </a:extLst>
          </p:cNvPr>
          <p:cNvSpPr/>
          <p:nvPr/>
        </p:nvSpPr>
        <p:spPr>
          <a:xfrm>
            <a:off x="9236466" y="3285280"/>
            <a:ext cx="1147049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AquaSecurity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1571A431-D718-425D-8255-BE8919C93075}"/>
              </a:ext>
            </a:extLst>
          </p:cNvPr>
          <p:cNvSpPr/>
          <p:nvPr/>
        </p:nvSpPr>
        <p:spPr>
          <a:xfrm>
            <a:off x="8364818" y="3015117"/>
            <a:ext cx="1028950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kube-bench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907B084-C4DE-4D32-AC26-F62B19353A9A}"/>
              </a:ext>
            </a:extLst>
          </p:cNvPr>
          <p:cNvSpPr/>
          <p:nvPr/>
        </p:nvSpPr>
        <p:spPr>
          <a:xfrm>
            <a:off x="9453705" y="3015117"/>
            <a:ext cx="1045084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kube-hunter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20BD7E94-0A08-4DD2-A74B-360A8E126F20}"/>
              </a:ext>
            </a:extLst>
          </p:cNvPr>
          <p:cNvSpPr/>
          <p:nvPr/>
        </p:nvSpPr>
        <p:spPr>
          <a:xfrm>
            <a:off x="10476356" y="3285280"/>
            <a:ext cx="642830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Luntry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2E4B46ED-C8E0-40D1-81B7-938AA447097D}"/>
              </a:ext>
            </a:extLst>
          </p:cNvPr>
          <p:cNvSpPr/>
          <p:nvPr/>
        </p:nvSpPr>
        <p:spPr>
          <a:xfrm>
            <a:off x="524753" y="5644675"/>
            <a:ext cx="553756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eBPF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9F4A451A-8EB8-49B9-A76D-DBD2079F3446}"/>
              </a:ext>
            </a:extLst>
          </p:cNvPr>
          <p:cNvSpPr/>
          <p:nvPr/>
        </p:nvSpPr>
        <p:spPr>
          <a:xfrm>
            <a:off x="1984230" y="5646428"/>
            <a:ext cx="790385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stackrox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F8185C02-53B4-44B3-BFCB-551483A6C630}"/>
              </a:ext>
            </a:extLst>
          </p:cNvPr>
          <p:cNvSpPr/>
          <p:nvPr/>
        </p:nvSpPr>
        <p:spPr>
          <a:xfrm>
            <a:off x="2853526" y="5646428"/>
            <a:ext cx="1147049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AquaSecurity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6980CBB8-E2FB-41F7-9AAF-8D4F65EBDC56}"/>
              </a:ext>
            </a:extLst>
          </p:cNvPr>
          <p:cNvSpPr/>
          <p:nvPr/>
        </p:nvSpPr>
        <p:spPr>
          <a:xfrm>
            <a:off x="4079485" y="5646428"/>
            <a:ext cx="642830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Luntry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7B456CA1-4529-4BF0-9505-DAC46D72B440}"/>
              </a:ext>
            </a:extLst>
          </p:cNvPr>
          <p:cNvSpPr/>
          <p:nvPr/>
        </p:nvSpPr>
        <p:spPr>
          <a:xfrm>
            <a:off x="1157419" y="5644675"/>
            <a:ext cx="747900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kyverno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6D5ABEE3-BD3C-4B8E-9945-83E9B9AAA472}"/>
              </a:ext>
            </a:extLst>
          </p:cNvPr>
          <p:cNvSpPr/>
          <p:nvPr/>
        </p:nvSpPr>
        <p:spPr>
          <a:xfrm>
            <a:off x="7833636" y="5354732"/>
            <a:ext cx="553756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eBPF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EC3D2405-E748-4AAE-B1D5-09B08DEA99E2}"/>
              </a:ext>
            </a:extLst>
          </p:cNvPr>
          <p:cNvSpPr/>
          <p:nvPr/>
        </p:nvSpPr>
        <p:spPr>
          <a:xfrm>
            <a:off x="6125342" y="5646428"/>
            <a:ext cx="790385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stackrox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C86EB3BA-510F-4426-A414-C97F0B24832D}"/>
              </a:ext>
            </a:extLst>
          </p:cNvPr>
          <p:cNvSpPr/>
          <p:nvPr/>
        </p:nvSpPr>
        <p:spPr>
          <a:xfrm>
            <a:off x="6994638" y="5646428"/>
            <a:ext cx="1147049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AquaSecurity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24A5A00B-FCA5-4E75-8134-9A5BE4BEC1C2}"/>
              </a:ext>
            </a:extLst>
          </p:cNvPr>
          <p:cNvSpPr/>
          <p:nvPr/>
        </p:nvSpPr>
        <p:spPr>
          <a:xfrm>
            <a:off x="8220597" y="5646428"/>
            <a:ext cx="642830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Luntry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4A7342C2-34B9-4938-8C69-42D72C6B19F8}"/>
              </a:ext>
            </a:extLst>
          </p:cNvPr>
          <p:cNvSpPr/>
          <p:nvPr/>
        </p:nvSpPr>
        <p:spPr>
          <a:xfrm>
            <a:off x="8458697" y="5354732"/>
            <a:ext cx="747900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kyverno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26276A10-DE3B-44E2-A821-32E90F1C5444}"/>
              </a:ext>
            </a:extLst>
          </p:cNvPr>
          <p:cNvSpPr/>
          <p:nvPr/>
        </p:nvSpPr>
        <p:spPr>
          <a:xfrm>
            <a:off x="6137944" y="5354732"/>
            <a:ext cx="551908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Talos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E02D195E-CECC-4ABA-9707-C6F1A0F43C60}"/>
              </a:ext>
            </a:extLst>
          </p:cNvPr>
          <p:cNvSpPr/>
          <p:nvPr/>
        </p:nvSpPr>
        <p:spPr>
          <a:xfrm>
            <a:off x="6761158" y="5354732"/>
            <a:ext cx="1001172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en" sz="1200" b="1" dirty="0">
                <a:solidFill>
                  <a:schemeClr val="bg1"/>
                </a:solidFill>
                <a:latin typeface="Helvetica Neue" panose="02000503000000020004" pitchFamily="2" charset="0"/>
              </a:rPr>
              <a:t>RancherOS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57113A8C-C9A2-4C23-B790-6E945E7A4269}"/>
              </a:ext>
            </a:extLst>
          </p:cNvPr>
          <p:cNvSpPr/>
          <p:nvPr/>
        </p:nvSpPr>
        <p:spPr>
          <a:xfrm>
            <a:off x="539489" y="3235196"/>
            <a:ext cx="2128257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НОТА.КУПОЛ</a:t>
            </a:r>
            <a:r>
              <a:rPr lang="ru-RU" sz="1200" b="1" dirty="0">
                <a:solidFill>
                  <a:schemeClr val="bg1"/>
                </a:solidFill>
              </a:rPr>
              <a:t> Контейнеры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2D6C18B5-BF9C-4D3F-AD11-15A843BCEC36}"/>
              </a:ext>
            </a:extLst>
          </p:cNvPr>
          <p:cNvSpPr/>
          <p:nvPr/>
        </p:nvSpPr>
        <p:spPr>
          <a:xfrm>
            <a:off x="4463323" y="3235196"/>
            <a:ext cx="2128257" cy="2043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>
            <a:spAutoFit/>
          </a:bodyPr>
          <a:lstStyle/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НОТА.КУПОЛ</a:t>
            </a:r>
            <a:r>
              <a:rPr lang="ru-RU" sz="1200" b="1" dirty="0">
                <a:solidFill>
                  <a:schemeClr val="bg1"/>
                </a:solidFill>
              </a:rPr>
              <a:t> Контейнеры</a:t>
            </a:r>
          </a:p>
        </p:txBody>
      </p:sp>
    </p:spTree>
    <p:extLst>
      <p:ext uri="{BB962C8B-B14F-4D97-AF65-F5344CB8AC3E}">
        <p14:creationId xmlns:p14="http://schemas.microsoft.com/office/powerpoint/2010/main" val="10936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BC55A75-6E2D-80C5-B44E-F0C9B1A6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сканирование образов контейнеров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4EA72FC-E2BA-4913-9E6B-3CD3BD652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68E-D3B8-9840-A7B6-A7FDB00232BD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5AC9A-7047-C964-5504-D026F148221C}"/>
              </a:ext>
            </a:extLst>
          </p:cNvPr>
          <p:cNvSpPr txBox="1"/>
          <p:nvPr/>
        </p:nvSpPr>
        <p:spPr>
          <a:xfrm>
            <a:off x="334962" y="1740263"/>
            <a:ext cx="3428824" cy="322601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bg1"/>
                </a:solidFill>
              </a:rPr>
              <a:t>Сканирование реестров образов</a:t>
            </a: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bg1"/>
                </a:solidFill>
              </a:rPr>
              <a:t>Оценка риска работы с образом</a:t>
            </a: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bg1"/>
                </a:solidFill>
              </a:rPr>
              <a:t>Поиск на наличие эксплойтов, </a:t>
            </a:r>
            <a:br>
              <a:rPr lang="ru-RU" sz="1600" kern="0" dirty="0">
                <a:solidFill>
                  <a:schemeClr val="bg1"/>
                </a:solidFill>
              </a:rPr>
            </a:br>
            <a:r>
              <a:rPr lang="ru-RU" sz="1600" kern="0" dirty="0" err="1">
                <a:solidFill>
                  <a:schemeClr val="bg1"/>
                </a:solidFill>
              </a:rPr>
              <a:t>E</a:t>
            </a:r>
            <a:r>
              <a:rPr lang="en-US" sz="1600" kern="0" dirty="0">
                <a:solidFill>
                  <a:schemeClr val="bg1"/>
                </a:solidFill>
              </a:rPr>
              <a:t>OL </a:t>
            </a:r>
            <a:r>
              <a:rPr lang="ru-RU" sz="1600" kern="0" dirty="0">
                <a:solidFill>
                  <a:schemeClr val="bg1"/>
                </a:solidFill>
              </a:rPr>
              <a:t>и трендовых уязвимостей</a:t>
            </a: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bg1"/>
                </a:solidFill>
              </a:rPr>
              <a:t>Выгрузка отчетов </a:t>
            </a:r>
            <a:r>
              <a:rPr lang="ru-RU" sz="1600" kern="0" dirty="0" err="1">
                <a:solidFill>
                  <a:schemeClr val="bg1"/>
                </a:solidFill>
              </a:rPr>
              <a:t>C</a:t>
            </a:r>
            <a:r>
              <a:rPr lang="en-US" sz="1600" kern="0" dirty="0">
                <a:solidFill>
                  <a:schemeClr val="bg1"/>
                </a:solidFill>
              </a:rPr>
              <a:t>SV</a:t>
            </a: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bg1"/>
                </a:solidFill>
              </a:rPr>
              <a:t>Формирование </a:t>
            </a:r>
            <a:r>
              <a:rPr lang="ru-RU" sz="1600" kern="0" dirty="0" err="1">
                <a:solidFill>
                  <a:schemeClr val="bg1"/>
                </a:solidFill>
              </a:rPr>
              <a:t>S</a:t>
            </a:r>
            <a:r>
              <a:rPr lang="en-US" sz="1600" kern="0" dirty="0">
                <a:solidFill>
                  <a:schemeClr val="bg1"/>
                </a:solidFill>
              </a:rPr>
              <a:t>BOM </a:t>
            </a:r>
            <a:br>
              <a:rPr lang="en-US" sz="1600" kern="0" dirty="0">
                <a:solidFill>
                  <a:schemeClr val="bg1"/>
                </a:solidFill>
              </a:rPr>
            </a:br>
            <a:r>
              <a:rPr lang="ru-RU" sz="1600" kern="0" dirty="0">
                <a:solidFill>
                  <a:schemeClr val="bg1"/>
                </a:solidFill>
              </a:rPr>
              <a:t>(</a:t>
            </a:r>
            <a:r>
              <a:rPr lang="en-US" sz="1600" kern="0" dirty="0">
                <a:solidFill>
                  <a:schemeClr val="bg1"/>
                </a:solidFill>
              </a:rPr>
              <a:t>SPDX, </a:t>
            </a:r>
            <a:r>
              <a:rPr lang="en-US" sz="1600" kern="0" dirty="0" err="1">
                <a:solidFill>
                  <a:schemeClr val="bg1"/>
                </a:solidFill>
              </a:rPr>
              <a:t>CycloneDX</a:t>
            </a:r>
            <a:r>
              <a:rPr lang="ru-RU" sz="1600" kern="0" dirty="0">
                <a:solidFill>
                  <a:schemeClr val="bg1"/>
                </a:solidFill>
              </a:rPr>
              <a:t>)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endParaRPr lang="ru-RU" sz="1600" kern="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kern="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kern="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F7991A-145E-4599-AB6E-750D47E29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952" y="1804032"/>
            <a:ext cx="7690847" cy="3833306"/>
          </a:xfrm>
          <a:prstGeom prst="roundRect">
            <a:avLst>
              <a:gd name="adj" fmla="val 2670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263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BC55A75-6E2D-80C5-B44E-F0C9B1A6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997196"/>
          </a:xfrm>
        </p:spPr>
        <p:txBody>
          <a:bodyPr/>
          <a:lstStyle/>
          <a:p>
            <a:r>
              <a:rPr lang="ru-RU" dirty="0"/>
              <a:t>Детальная информация </a:t>
            </a:r>
            <a:br>
              <a:rPr lang="ru-RU" dirty="0"/>
            </a:br>
            <a:r>
              <a:rPr lang="ru-RU" dirty="0"/>
              <a:t>по сканированию образов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4EA72FC-E2BA-4913-9E6B-3CD3BD652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68E-D3B8-9840-A7B6-A7FDB00232BD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ED54D-7FA7-4F51-B294-65FADF7883B4}"/>
              </a:ext>
            </a:extLst>
          </p:cNvPr>
          <p:cNvSpPr txBox="1"/>
          <p:nvPr/>
        </p:nvSpPr>
        <p:spPr>
          <a:xfrm>
            <a:off x="334962" y="1740263"/>
            <a:ext cx="3668078" cy="345992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bg1"/>
                </a:solidFill>
              </a:rPr>
              <a:t>Сканирование образов </a:t>
            </a:r>
            <a:br>
              <a:rPr lang="ru-RU" sz="1600" kern="0" dirty="0">
                <a:solidFill>
                  <a:schemeClr val="bg1"/>
                </a:solidFill>
              </a:rPr>
            </a:br>
            <a:r>
              <a:rPr lang="ru-RU" sz="1600" kern="0" dirty="0">
                <a:solidFill>
                  <a:schemeClr val="bg1"/>
                </a:solidFill>
              </a:rPr>
              <a:t>по 17 базам данных </a:t>
            </a:r>
            <a:br>
              <a:rPr lang="ru-RU" sz="1600" kern="0" dirty="0">
                <a:solidFill>
                  <a:schemeClr val="bg1"/>
                </a:solidFill>
              </a:rPr>
            </a:br>
            <a:r>
              <a:rPr lang="ru-RU" sz="1600" kern="0" dirty="0">
                <a:solidFill>
                  <a:schemeClr val="bg1"/>
                </a:solidFill>
              </a:rPr>
              <a:t>уязвимостей (международные, отечественные, </a:t>
            </a:r>
            <a:br>
              <a:rPr lang="en-US" sz="1600" kern="0" dirty="0">
                <a:solidFill>
                  <a:schemeClr val="bg1"/>
                </a:solidFill>
              </a:rPr>
            </a:br>
            <a:r>
              <a:rPr lang="ru-RU" sz="1600" kern="0" dirty="0">
                <a:solidFill>
                  <a:schemeClr val="bg1"/>
                </a:solidFill>
              </a:rPr>
              <a:t>базы вендоров)</a:t>
            </a: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bg1"/>
                </a:solidFill>
              </a:rPr>
              <a:t>Поддержка образов на основе </a:t>
            </a:r>
            <a:br>
              <a:rPr lang="en-US" sz="1600" kern="0" dirty="0">
                <a:solidFill>
                  <a:schemeClr val="bg1"/>
                </a:solidFill>
              </a:rPr>
            </a:br>
            <a:r>
              <a:rPr lang="ru-RU" sz="1600" kern="0" dirty="0">
                <a:solidFill>
                  <a:schemeClr val="bg1"/>
                </a:solidFill>
              </a:rPr>
              <a:t>отечественных ОС</a:t>
            </a: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bg1"/>
                </a:solidFill>
              </a:rPr>
              <a:t>Поиск на наличие секретов </a:t>
            </a:r>
            <a:br>
              <a:rPr lang="ru-RU" sz="1600" kern="0" dirty="0">
                <a:solidFill>
                  <a:schemeClr val="bg1"/>
                </a:solidFill>
              </a:rPr>
            </a:br>
            <a:r>
              <a:rPr lang="ru-RU" sz="1600" kern="0" dirty="0">
                <a:solidFill>
                  <a:schemeClr val="bg1"/>
                </a:solidFill>
              </a:rPr>
              <a:t>по </a:t>
            </a:r>
            <a:r>
              <a:rPr lang="ru-RU" sz="1600" kern="0" dirty="0" err="1">
                <a:solidFill>
                  <a:schemeClr val="bg1"/>
                </a:solidFill>
              </a:rPr>
              <a:t>преднастроенным</a:t>
            </a:r>
            <a:r>
              <a:rPr lang="ru-RU" sz="1600" kern="0" dirty="0">
                <a:solidFill>
                  <a:schemeClr val="bg1"/>
                </a:solidFill>
              </a:rPr>
              <a:t> и пользовательским правилам</a:t>
            </a: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bg1"/>
                </a:solidFill>
              </a:rPr>
              <a:t>Проверка образа на </a:t>
            </a:r>
            <a:r>
              <a:rPr lang="ru-RU" sz="1600" kern="0" dirty="0" err="1">
                <a:solidFill>
                  <a:schemeClr val="bg1"/>
                </a:solidFill>
              </a:rPr>
              <a:t>соотвестветствие</a:t>
            </a:r>
            <a:r>
              <a:rPr lang="ru-RU" sz="1600" kern="0" dirty="0">
                <a:solidFill>
                  <a:schemeClr val="bg1"/>
                </a:solidFill>
              </a:rPr>
              <a:t> стандартам C</a:t>
            </a:r>
            <a:r>
              <a:rPr lang="en-US" sz="1600" kern="0" dirty="0">
                <a:solidFill>
                  <a:schemeClr val="bg1"/>
                </a:solidFill>
              </a:rPr>
              <a:t>IS</a:t>
            </a:r>
            <a:endParaRPr lang="ru-RU" sz="1600" kern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98D2E6-2D77-475C-A9D2-349AB0E43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2" b="602"/>
          <a:stretch/>
        </p:blipFill>
        <p:spPr>
          <a:xfrm>
            <a:off x="4170952" y="1804032"/>
            <a:ext cx="7690847" cy="3833306"/>
          </a:xfrm>
          <a:prstGeom prst="roundRect">
            <a:avLst>
              <a:gd name="adj" fmla="val 2670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883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17D7A-3A7B-F83B-2DCC-9F8F1586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на соответствие стандартам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594141B-45C7-4007-33EC-169A05AEC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68E-D3B8-9840-A7B6-A7FDB00232BD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DAEF4-8730-4608-96DF-F2DEFAB818A3}"/>
              </a:ext>
            </a:extLst>
          </p:cNvPr>
          <p:cNvSpPr txBox="1"/>
          <p:nvPr/>
        </p:nvSpPr>
        <p:spPr>
          <a:xfrm>
            <a:off x="334962" y="1740263"/>
            <a:ext cx="3668078" cy="175791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bg1"/>
                </a:solidFill>
              </a:rPr>
              <a:t>П</a:t>
            </a:r>
            <a:r>
              <a:rPr lang="ru-RU" sz="1600" kern="0" dirty="0" err="1">
                <a:solidFill>
                  <a:schemeClr val="bg1"/>
                </a:solidFill>
              </a:rPr>
              <a:t>роверка</a:t>
            </a:r>
            <a:r>
              <a:rPr lang="ru-RU" sz="1600" kern="0" dirty="0">
                <a:solidFill>
                  <a:schemeClr val="bg1"/>
                </a:solidFill>
              </a:rPr>
              <a:t> на </a:t>
            </a:r>
            <a:r>
              <a:rPr lang="ru-RU" sz="1600" kern="0" dirty="0" err="1">
                <a:solidFill>
                  <a:schemeClr val="bg1"/>
                </a:solidFill>
              </a:rPr>
              <a:t>соотвествие</a:t>
            </a:r>
            <a:r>
              <a:rPr lang="ru-RU" sz="1600" kern="0" dirty="0">
                <a:solidFill>
                  <a:schemeClr val="bg1"/>
                </a:solidFill>
              </a:rPr>
              <a:t> стандартам C</a:t>
            </a:r>
            <a:r>
              <a:rPr lang="en-US" sz="1600" kern="0" dirty="0">
                <a:solidFill>
                  <a:schemeClr val="bg1"/>
                </a:solidFill>
              </a:rPr>
              <a:t>IS K8S</a:t>
            </a:r>
            <a:endParaRPr lang="ru-RU" sz="1600" kern="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bg1"/>
                </a:solidFill>
              </a:rPr>
              <a:t>П</a:t>
            </a:r>
            <a:r>
              <a:rPr lang="ru-RU" sz="1600" kern="0" dirty="0" err="1">
                <a:solidFill>
                  <a:schemeClr val="bg1"/>
                </a:solidFill>
              </a:rPr>
              <a:t>роверка</a:t>
            </a:r>
            <a:r>
              <a:rPr lang="ru-RU" sz="1600" kern="0" dirty="0">
                <a:solidFill>
                  <a:schemeClr val="bg1"/>
                </a:solidFill>
              </a:rPr>
              <a:t> на </a:t>
            </a:r>
            <a:r>
              <a:rPr lang="ru-RU" sz="1600" kern="0" dirty="0" err="1">
                <a:solidFill>
                  <a:schemeClr val="bg1"/>
                </a:solidFill>
              </a:rPr>
              <a:t>соотвествие</a:t>
            </a:r>
            <a:r>
              <a:rPr lang="ru-RU" sz="1600" kern="0" dirty="0">
                <a:solidFill>
                  <a:schemeClr val="bg1"/>
                </a:solidFill>
              </a:rPr>
              <a:t> стандартам C</a:t>
            </a:r>
            <a:r>
              <a:rPr lang="en-US" sz="1600" kern="0" dirty="0">
                <a:solidFill>
                  <a:schemeClr val="bg1"/>
                </a:solidFill>
              </a:rPr>
              <a:t>IS Docker</a:t>
            </a: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bg1"/>
                </a:solidFill>
              </a:rPr>
              <a:t>Возможность создать пользовательские правила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24E7A9-A613-4F8B-AAD9-FD9B93FF23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" b="108"/>
          <a:stretch/>
        </p:blipFill>
        <p:spPr>
          <a:xfrm>
            <a:off x="4170952" y="1804032"/>
            <a:ext cx="7690847" cy="3833306"/>
          </a:xfrm>
          <a:prstGeom prst="roundRect">
            <a:avLst>
              <a:gd name="adj" fmla="val 2670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032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17D7A-3A7B-F83B-2DCC-9F8F1586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Д</a:t>
            </a:r>
            <a:r>
              <a:rPr lang="ru-RU" dirty="0" err="1"/>
              <a:t>ашборды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594141B-45C7-4007-33EC-169A05AEC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68E-D3B8-9840-A7B6-A7FDB00232BD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74DB2-DE17-447F-8E02-95A4434E73BF}"/>
              </a:ext>
            </a:extLst>
          </p:cNvPr>
          <p:cNvSpPr txBox="1"/>
          <p:nvPr/>
        </p:nvSpPr>
        <p:spPr>
          <a:xfrm>
            <a:off x="334962" y="1740263"/>
            <a:ext cx="3668078" cy="13331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ru-RU" sz="1600" kern="0" dirty="0">
                <a:solidFill>
                  <a:schemeClr val="bg1"/>
                </a:solidFill>
              </a:rPr>
              <a:t>Гибкая настройка </a:t>
            </a:r>
            <a:br>
              <a:rPr lang="ru-RU" sz="1600" kern="0" dirty="0">
                <a:solidFill>
                  <a:schemeClr val="bg1"/>
                </a:solidFill>
              </a:rPr>
            </a:br>
            <a:r>
              <a:rPr lang="ru-RU" sz="1600" kern="0" dirty="0">
                <a:solidFill>
                  <a:schemeClr val="bg1"/>
                </a:solidFill>
              </a:rPr>
              <a:t>пользовательских </a:t>
            </a:r>
            <a:r>
              <a:rPr lang="ru-RU" sz="1600" kern="0" dirty="0" err="1">
                <a:solidFill>
                  <a:schemeClr val="bg1"/>
                </a:solidFill>
              </a:rPr>
              <a:t>дашбордов</a:t>
            </a:r>
            <a:br>
              <a:rPr lang="ru-RU" sz="1600" kern="0" dirty="0">
                <a:solidFill>
                  <a:schemeClr val="bg1"/>
                </a:solidFill>
              </a:rPr>
            </a:br>
            <a:r>
              <a:rPr lang="ru-RU" sz="1600" kern="0" dirty="0">
                <a:solidFill>
                  <a:schemeClr val="bg1"/>
                </a:solidFill>
              </a:rPr>
              <a:t> по результатам сканирования и </a:t>
            </a:r>
            <a:br>
              <a:rPr lang="ru-RU" sz="1600" kern="0" dirty="0">
                <a:solidFill>
                  <a:schemeClr val="bg1"/>
                </a:solidFill>
              </a:rPr>
            </a:br>
            <a:r>
              <a:rPr lang="ru-RU" sz="1600" kern="0" dirty="0">
                <a:solidFill>
                  <a:schemeClr val="bg1"/>
                </a:solidFill>
              </a:rPr>
              <a:t>выявленным несоответствиям </a:t>
            </a:r>
            <a:br>
              <a:rPr lang="ru-RU" sz="1600" kern="0" dirty="0">
                <a:solidFill>
                  <a:schemeClr val="bg1"/>
                </a:solidFill>
              </a:rPr>
            </a:br>
            <a:r>
              <a:rPr lang="ru-RU" sz="1600" kern="0" dirty="0">
                <a:solidFill>
                  <a:schemeClr val="bg1"/>
                </a:solidFill>
              </a:rPr>
              <a:t>стандартам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0F91E2-D0D2-4317-977C-5066F769B5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8" b="158"/>
          <a:stretch/>
        </p:blipFill>
        <p:spPr>
          <a:xfrm>
            <a:off x="4170952" y="1804032"/>
            <a:ext cx="7690847" cy="3833306"/>
          </a:xfrm>
          <a:prstGeom prst="roundRect">
            <a:avLst>
              <a:gd name="adj" fmla="val 2670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395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17D7A-3A7B-F83B-2DCC-9F8F1586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Карта сети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594141B-45C7-4007-33EC-169A05AEC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68E-D3B8-9840-A7B6-A7FDB00232BD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3463B-F4AB-48F0-AA6B-6B460F0930B8}"/>
              </a:ext>
            </a:extLst>
          </p:cNvPr>
          <p:cNvSpPr txBox="1"/>
          <p:nvPr/>
        </p:nvSpPr>
        <p:spPr>
          <a:xfrm>
            <a:off x="334962" y="1740263"/>
            <a:ext cx="3668078" cy="14870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bg1"/>
                </a:solidFill>
              </a:rPr>
              <a:t>Визуализация взаимодействия компонентов кластера</a:t>
            </a: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bg1"/>
                </a:solidFill>
              </a:rPr>
              <a:t>Поддержка </a:t>
            </a:r>
            <a:r>
              <a:rPr lang="ru-RU" sz="1600" kern="0" dirty="0" err="1">
                <a:solidFill>
                  <a:schemeClr val="bg1"/>
                </a:solidFill>
              </a:rPr>
              <a:t>мультикластерности</a:t>
            </a:r>
            <a:endParaRPr lang="ru-RU" sz="1600" kern="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chemeClr val="bg1"/>
                </a:solidFill>
              </a:rPr>
              <a:t>Визуализация трафика сетевых соединений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3359EC-8B2A-4171-95E7-BA31274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7" b="307"/>
          <a:stretch/>
        </p:blipFill>
        <p:spPr>
          <a:xfrm>
            <a:off x="4170952" y="1804032"/>
            <a:ext cx="7690847" cy="3833306"/>
          </a:xfrm>
          <a:prstGeom prst="roundRect">
            <a:avLst>
              <a:gd name="adj" fmla="val 2670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252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FB45753-0D17-4154-BEF1-36783AA1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НОТА Купол.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3354600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34CF1C9-D6D1-B53A-81A6-C2422087B2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1501770"/>
            <a:ext cx="7447376" cy="11079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Система автоматизации процесса аудита и категорирования КИИ (ФЗ-187) </a:t>
            </a:r>
            <a:br>
              <a:rPr lang="ru-RU" sz="2400" dirty="0"/>
            </a:br>
            <a:r>
              <a:rPr lang="ru-RU" sz="2400" dirty="0"/>
              <a:t>и учёта ИТ-активов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F9A4C04-2EF4-4500-9FC1-454A9721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НОТА Купол.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917895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 dirty="0"/>
              <a:t>Преимущества системы</a:t>
            </a: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3F3EEC48-9ED3-48B7-A47E-44D1408783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68E-D3B8-9840-A7B6-A7FDB00232BD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5" name="Скругленный прямоугольник 3">
            <a:extLst>
              <a:ext uri="{FF2B5EF4-FFF2-40B4-BE49-F238E27FC236}">
                <a16:creationId xmlns:a16="http://schemas.microsoft.com/office/drawing/2014/main" id="{3DC8EB2E-3851-4151-8EFE-113E337A5C90}"/>
              </a:ext>
            </a:extLst>
          </p:cNvPr>
          <p:cNvSpPr>
            <a:spLocks/>
          </p:cNvSpPr>
          <p:nvPr/>
        </p:nvSpPr>
        <p:spPr>
          <a:xfrm>
            <a:off x="3302000" y="1397000"/>
            <a:ext cx="2616200" cy="4597399"/>
          </a:xfrm>
          <a:prstGeom prst="roundRect">
            <a:avLst>
              <a:gd name="adj" fmla="val 577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00000" rIns="180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base">
              <a:lnSpc>
                <a:spcPct val="110000"/>
              </a:lnSpc>
              <a:spcAft>
                <a:spcPts val="600"/>
              </a:spcAft>
              <a:buClr>
                <a:srgbClr val="3250C8"/>
              </a:buClr>
              <a:buSzPct val="120000"/>
              <a:defRPr/>
            </a:pPr>
            <a: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  <a:t>Автоматизации процесса категорирования</a:t>
            </a:r>
            <a:b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</a:br>
            <a: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  <a:t>объектов КИИ</a:t>
            </a:r>
          </a:p>
          <a:p>
            <a:pPr marR="0" lvl="0" indent="0" fontAlgn="auto">
              <a:lnSpc>
                <a:spcPct val="110000"/>
              </a:lnSpc>
              <a:spcAft>
                <a:spcPts val="600"/>
              </a:spcAft>
              <a:buClr>
                <a:srgbClr val="3250C8"/>
              </a:buClr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Благодаря автоматическому расчёту категории значимости объекта КИИ,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автоматичес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-</a:t>
            </a:r>
            <a:br>
              <a:rPr lang="ru-RU" sz="1200" dirty="0">
                <a:solidFill>
                  <a:schemeClr val="tx1"/>
                </a:solidFill>
                <a:latin typeface="+mj-lt"/>
              </a:rPr>
            </a:br>
            <a:r>
              <a:rPr lang="ru-RU" sz="1200" dirty="0">
                <a:solidFill>
                  <a:schemeClr val="tx1"/>
                </a:solidFill>
                <a:latin typeface="+mj-lt"/>
              </a:rPr>
              <a:t>кому учёту примененных </a:t>
            </a:r>
            <a:br>
              <a:rPr lang="ru-RU" sz="1200" dirty="0">
                <a:solidFill>
                  <a:schemeClr val="tx1"/>
                </a:solidFill>
                <a:latin typeface="+mj-lt"/>
              </a:rPr>
            </a:br>
            <a:r>
              <a:rPr lang="ru-RU" sz="1200" dirty="0">
                <a:solidFill>
                  <a:schemeClr val="tx1"/>
                </a:solidFill>
                <a:latin typeface="+mj-lt"/>
              </a:rPr>
              <a:t>и необходимых мер защиты </a:t>
            </a:r>
            <a:br>
              <a:rPr lang="ru-RU" sz="1200" dirty="0">
                <a:solidFill>
                  <a:schemeClr val="tx1"/>
                </a:solidFill>
                <a:latin typeface="+mj-lt"/>
              </a:rPr>
            </a:br>
            <a:r>
              <a:rPr lang="ru-RU" sz="1200" dirty="0">
                <a:solidFill>
                  <a:schemeClr val="tx1"/>
                </a:solidFill>
                <a:latin typeface="+mj-lt"/>
              </a:rPr>
              <a:t>в отношении объекта КИИ, автоматическому формированию актов категорирования.</a:t>
            </a:r>
          </a:p>
          <a:p>
            <a:pPr marR="0" lvl="0" indent="0" fontAlgn="auto">
              <a:lnSpc>
                <a:spcPct val="11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Скругленный прямоугольник 4">
            <a:extLst>
              <a:ext uri="{FF2B5EF4-FFF2-40B4-BE49-F238E27FC236}">
                <a16:creationId xmlns:a16="http://schemas.microsoft.com/office/drawing/2014/main" id="{C561C632-C054-4EB2-8498-6A1ED3103EF1}"/>
              </a:ext>
            </a:extLst>
          </p:cNvPr>
          <p:cNvSpPr/>
          <p:nvPr/>
        </p:nvSpPr>
        <p:spPr>
          <a:xfrm>
            <a:off x="334963" y="1397000"/>
            <a:ext cx="2624137" cy="4597400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00000" rIns="180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685800" fontAlgn="base">
              <a:lnSpc>
                <a:spcPct val="110000"/>
              </a:lnSpc>
              <a:spcAft>
                <a:spcPts val="600"/>
              </a:spcAft>
              <a:buClr>
                <a:srgbClr val="3250C8"/>
              </a:buClr>
              <a:buSzPct val="120000"/>
              <a:buFontTx/>
              <a:buNone/>
              <a:tabLst/>
              <a:defRPr/>
            </a:pPr>
            <a: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  <a:t>Категорирование </a:t>
            </a:r>
            <a:b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</a:br>
            <a: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  <a:t>в соответствии </a:t>
            </a:r>
            <a:b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</a:br>
            <a: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  <a:t>требованиям 187-ФЗ</a:t>
            </a:r>
          </a:p>
          <a:p>
            <a:pPr marR="0" lvl="0" indent="0" fontAlgn="auto">
              <a:lnSpc>
                <a:spcPct val="110000"/>
              </a:lnSpc>
              <a:spcAft>
                <a:spcPts val="600"/>
              </a:spcAft>
              <a:buClr>
                <a:srgbClr val="3250C8"/>
              </a:buClr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Позволяет субъектам КИИ </a:t>
            </a:r>
            <a:br>
              <a:rPr lang="ru-RU" sz="1200" dirty="0">
                <a:solidFill>
                  <a:schemeClr val="tx1"/>
                </a:solidFill>
                <a:latin typeface="+mj-lt"/>
              </a:rPr>
            </a:br>
            <a:r>
              <a:rPr lang="ru-RU" sz="1200" dirty="0">
                <a:solidFill>
                  <a:schemeClr val="tx1"/>
                </a:solidFill>
                <a:latin typeface="+mj-lt"/>
              </a:rPr>
              <a:t>с минимальными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трудозатра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-</a:t>
            </a:r>
            <a:br>
              <a:rPr lang="ru-RU" sz="1200" dirty="0">
                <a:solidFill>
                  <a:schemeClr val="tx1"/>
                </a:solidFill>
                <a:latin typeface="+mj-lt"/>
              </a:rPr>
            </a:br>
            <a:r>
              <a:rPr lang="ru-RU" sz="1200" dirty="0" err="1">
                <a:solidFill>
                  <a:schemeClr val="tx1"/>
                </a:solidFill>
                <a:latin typeface="+mj-lt"/>
              </a:rPr>
              <a:t>тами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провести категорирование объектов КИИ в соответствии требованиям федерального закона 187-ФЗ «О безопасности критической информационной инфраструктуры Российской Федерации» от 26.07.2017 </a:t>
            </a:r>
            <a:br>
              <a:rPr lang="ru-RU" sz="1200" dirty="0">
                <a:solidFill>
                  <a:schemeClr val="tx1"/>
                </a:solidFill>
                <a:latin typeface="+mj-lt"/>
              </a:rPr>
            </a:br>
            <a:r>
              <a:rPr lang="ru-RU" sz="1200" dirty="0">
                <a:solidFill>
                  <a:schemeClr val="tx1"/>
                </a:solidFill>
                <a:latin typeface="+mj-lt"/>
              </a:rPr>
              <a:t>№187-ФЗ. </a:t>
            </a:r>
          </a:p>
        </p:txBody>
      </p:sp>
      <p:sp>
        <p:nvSpPr>
          <p:cNvPr id="17" name="Скругленный прямоугольник 5">
            <a:extLst>
              <a:ext uri="{FF2B5EF4-FFF2-40B4-BE49-F238E27FC236}">
                <a16:creationId xmlns:a16="http://schemas.microsoft.com/office/drawing/2014/main" id="{2CF590B2-58F2-429F-87AA-FF50357949BC}"/>
              </a:ext>
            </a:extLst>
          </p:cNvPr>
          <p:cNvSpPr>
            <a:spLocks/>
          </p:cNvSpPr>
          <p:nvPr/>
        </p:nvSpPr>
        <p:spPr>
          <a:xfrm>
            <a:off x="9232899" y="1397000"/>
            <a:ext cx="2628899" cy="4597399"/>
          </a:xfrm>
          <a:prstGeom prst="roundRect">
            <a:avLst>
              <a:gd name="adj" fmla="val 3949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00000" rIns="180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base">
              <a:lnSpc>
                <a:spcPct val="110000"/>
              </a:lnSpc>
              <a:spcAft>
                <a:spcPts val="600"/>
              </a:spcAft>
              <a:buClr>
                <a:srgbClr val="3250C8"/>
              </a:buClr>
              <a:buSzPct val="120000"/>
              <a:defRPr/>
            </a:pPr>
            <a: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  <a:t>Ускорение процесса подготовки документов </a:t>
            </a:r>
            <a:b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</a:br>
            <a: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  <a:t>по форме </a:t>
            </a:r>
            <a:r>
              <a:rPr lang="ru-RU" sz="1400" b="1" dirty="0" err="1">
                <a:solidFill>
                  <a:schemeClr val="tx1"/>
                </a:solidFill>
                <a:latin typeface="TT Firs Neue DemiBold" panose="02000503030000020004" pitchFamily="2" charset="0"/>
              </a:rPr>
              <a:t>ФСТЭК</a:t>
            </a:r>
            <a: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  <a:t> России</a:t>
            </a:r>
          </a:p>
          <a:p>
            <a:pPr marR="0" lvl="0" indent="0" fontAlgn="auto">
              <a:lnSpc>
                <a:spcPct val="110000"/>
              </a:lnSpc>
              <a:spcAft>
                <a:spcPts val="600"/>
              </a:spcAft>
              <a:buClr>
                <a:srgbClr val="3250C8"/>
              </a:buClr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Позволяет субъектам КИИ подготовить необходимые документы по результатам проведения категорирования </a:t>
            </a:r>
            <a:br>
              <a:rPr lang="ru-RU" sz="1200" dirty="0">
                <a:solidFill>
                  <a:schemeClr val="tx1"/>
                </a:solidFill>
                <a:latin typeface="+mj-lt"/>
              </a:rPr>
            </a:br>
            <a:r>
              <a:rPr lang="ru-RU" sz="1200" dirty="0">
                <a:solidFill>
                  <a:schemeClr val="tx1"/>
                </a:solidFill>
                <a:latin typeface="+mj-lt"/>
              </a:rPr>
              <a:t>для отправки во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ФСТЭК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России.</a:t>
            </a:r>
          </a:p>
        </p:txBody>
      </p:sp>
      <p:sp>
        <p:nvSpPr>
          <p:cNvPr id="18" name="Скругленный прямоугольник 6">
            <a:extLst>
              <a:ext uri="{FF2B5EF4-FFF2-40B4-BE49-F238E27FC236}">
                <a16:creationId xmlns:a16="http://schemas.microsoft.com/office/drawing/2014/main" id="{3E89316A-727E-4959-ACB0-88BE8B9CF18E}"/>
              </a:ext>
            </a:extLst>
          </p:cNvPr>
          <p:cNvSpPr>
            <a:spLocks/>
          </p:cNvSpPr>
          <p:nvPr/>
        </p:nvSpPr>
        <p:spPr>
          <a:xfrm>
            <a:off x="6273800" y="1397000"/>
            <a:ext cx="2616199" cy="4597400"/>
          </a:xfrm>
          <a:prstGeom prst="roundRect">
            <a:avLst>
              <a:gd name="adj" fmla="val 3751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00000" rIns="180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base">
              <a:lnSpc>
                <a:spcPct val="110000"/>
              </a:lnSpc>
              <a:spcAft>
                <a:spcPts val="600"/>
              </a:spcAft>
              <a:buClr>
                <a:srgbClr val="3250C8"/>
              </a:buClr>
              <a:buSzPct val="120000"/>
              <a:defRPr/>
            </a:pPr>
            <a: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  <a:t>Обеспечение </a:t>
            </a:r>
            <a:b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</a:br>
            <a: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  <a:t>полного контроля </a:t>
            </a:r>
            <a:b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</a:br>
            <a:r>
              <a:rPr lang="ru-RU" sz="1400" b="1" dirty="0">
                <a:solidFill>
                  <a:schemeClr val="tx1"/>
                </a:solidFill>
                <a:latin typeface="TT Firs Neue DemiBold" panose="02000503030000020004" pitchFamily="2" charset="0"/>
              </a:rPr>
              <a:t>и прозрачности процесса категорирования</a:t>
            </a:r>
          </a:p>
          <a:p>
            <a:pPr marR="0" lvl="0" indent="0" fontAlgn="auto">
              <a:lnSpc>
                <a:spcPct val="110000"/>
              </a:lnSpc>
              <a:spcAft>
                <a:spcPts val="600"/>
              </a:spcAft>
              <a:buClr>
                <a:srgbClr val="3250C8"/>
              </a:buClr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</a:rPr>
              <a:t>За счёт агрегации в едином пространстве сведений:</a:t>
            </a:r>
            <a:br>
              <a:rPr lang="ru-RU" sz="1200" dirty="0">
                <a:solidFill>
                  <a:schemeClr val="tx1"/>
                </a:solidFill>
                <a:latin typeface="+mj-lt"/>
              </a:rPr>
            </a:br>
            <a:r>
              <a:rPr lang="ru-RU" sz="1200" dirty="0">
                <a:solidFill>
                  <a:schemeClr val="tx1"/>
                </a:solidFill>
                <a:latin typeface="+mj-lt"/>
              </a:rPr>
              <a:t>о субъекте КИИ, об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ОКИИ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, </a:t>
            </a:r>
            <a:br>
              <a:rPr lang="ru-RU" sz="1200" dirty="0">
                <a:solidFill>
                  <a:schemeClr val="tx1"/>
                </a:solidFill>
                <a:latin typeface="+mj-lt"/>
              </a:rPr>
            </a:br>
            <a:r>
              <a:rPr lang="ru-RU" sz="1200" dirty="0">
                <a:solidFill>
                  <a:schemeClr val="tx1"/>
                </a:solidFill>
                <a:latin typeface="+mj-lt"/>
              </a:rPr>
              <a:t>о лице эксплуатирующем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ОКИИ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, о взаимодействии </a:t>
            </a:r>
            <a:br>
              <a:rPr lang="ru-RU" sz="1200" dirty="0">
                <a:solidFill>
                  <a:schemeClr val="tx1"/>
                </a:solidFill>
                <a:latin typeface="+mj-lt"/>
              </a:rPr>
            </a:br>
            <a:r>
              <a:rPr lang="ru-RU" sz="1200" dirty="0" err="1">
                <a:solidFill>
                  <a:schemeClr val="tx1"/>
                </a:solidFill>
                <a:latin typeface="+mj-lt"/>
              </a:rPr>
              <a:t>ОКИИ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и сетей электросвязи, </a:t>
            </a:r>
            <a:br>
              <a:rPr lang="ru-RU" sz="1200" dirty="0">
                <a:solidFill>
                  <a:schemeClr val="tx1"/>
                </a:solidFill>
                <a:latin typeface="+mj-lt"/>
              </a:rPr>
            </a:br>
            <a:r>
              <a:rPr lang="ru-RU" sz="1200" dirty="0">
                <a:solidFill>
                  <a:schemeClr val="tx1"/>
                </a:solidFill>
                <a:latin typeface="+mj-lt"/>
              </a:rPr>
              <a:t>о программных и программно-аппаратных средствах используемых на </a:t>
            </a:r>
            <a:r>
              <a:rPr lang="ru-RU" sz="1200" dirty="0" err="1">
                <a:solidFill>
                  <a:schemeClr val="tx1"/>
                </a:solidFill>
                <a:latin typeface="+mj-lt"/>
              </a:rPr>
              <a:t>ОКИИ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R="0" lvl="0" indent="0" fontAlgn="auto">
              <a:lnSpc>
                <a:spcPct val="11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A09B0D-E5D2-0C51-468F-B0579D32D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550211" y="1660903"/>
            <a:ext cx="600565" cy="4262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0614C4-E590-B715-13B8-E3701D6C7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3516380" y="1650963"/>
            <a:ext cx="501524" cy="5015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CCD55E-61F6-B3AB-7BBA-12F2BB6AB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6486038" y="1671132"/>
            <a:ext cx="472442" cy="3661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12EBFC-1AF0-E111-AD94-0BBE261485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>
            <a:off x="9431206" y="1643836"/>
            <a:ext cx="472897" cy="47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22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 dirty="0"/>
              <a:t>Основные проблемы категорирования и аудита</a:t>
            </a:r>
          </a:p>
        </p:txBody>
      </p:sp>
      <p:sp>
        <p:nvSpPr>
          <p:cNvPr id="192" name="Номер слайда 2">
            <a:extLst>
              <a:ext uri="{FF2B5EF4-FFF2-40B4-BE49-F238E27FC236}">
                <a16:creationId xmlns:a16="http://schemas.microsoft.com/office/drawing/2014/main" id="{50D83FC9-F904-4285-8BE9-02BA2E4576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68E-D3B8-9840-A7B6-A7FDB00232BD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32F7F72-6A23-4D70-B1CA-FFC92EBB3A51}"/>
              </a:ext>
            </a:extLst>
          </p:cNvPr>
          <p:cNvSpPr txBox="1">
            <a:spLocks/>
          </p:cNvSpPr>
          <p:nvPr/>
        </p:nvSpPr>
        <p:spPr>
          <a:xfrm>
            <a:off x="7660136" y="1397001"/>
            <a:ext cx="4201663" cy="2832099"/>
          </a:xfrm>
          <a:prstGeom prst="roundRect">
            <a:avLst>
              <a:gd name="adj" fmla="val 1968"/>
            </a:avLst>
          </a:prstGeom>
          <a:solidFill>
            <a:srgbClr val="DDF6F6"/>
          </a:solidFill>
          <a:effectLst/>
        </p:spPr>
        <p:txBody>
          <a:bodyPr wrap="square" lIns="180000" tIns="108000" rIns="36000" bIns="108000" rtlCol="0" anchor="t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T Firs Neue DemiBold" panose="02000503030000020004" pitchFamily="2" charset="0"/>
              </a:rPr>
              <a:t>Субъекты КИИ</a:t>
            </a:r>
          </a:p>
          <a:p>
            <a:pPr marL="171450" indent="-171450">
              <a:lnSpc>
                <a:spcPct val="110000"/>
              </a:lnSpc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Ракетно-космическая промышленность</a:t>
            </a:r>
          </a:p>
          <a:p>
            <a:pPr marL="171450" marR="0" lvl="0" indent="-171450" fontAlgn="auto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Банковская сфера и иные сферы фин. рынка</a:t>
            </a:r>
          </a:p>
          <a:p>
            <a:pPr marL="171450" marR="0" lvl="0" indent="-171450" fontAlgn="auto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Топливно-энергетический комплекс</a:t>
            </a:r>
          </a:p>
          <a:p>
            <a:pPr marL="171450" marR="0" lvl="0" indent="-171450" fontAlgn="auto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Военно-промышленный комплекс</a:t>
            </a:r>
          </a:p>
          <a:p>
            <a:pPr marL="171450" marR="0" lvl="0" indent="-171450" fontAlgn="auto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Атомная промышленность</a:t>
            </a:r>
          </a:p>
          <a:p>
            <a:pPr marL="171450" marR="0" lvl="0" indent="-171450" fontAlgn="auto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Горнодобывающая промышленность</a:t>
            </a:r>
          </a:p>
          <a:p>
            <a:pPr marL="171450" marR="0" lvl="0" indent="-171450" fontAlgn="auto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Металлургическая и химическая промышленность</a:t>
            </a:r>
          </a:p>
          <a:p>
            <a:pPr marL="171450" marR="0" lvl="0" indent="-171450" fontAlgn="auto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ЮЛ и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ИП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взаимодействующие с системами КИИ</a:t>
            </a:r>
          </a:p>
          <a:p>
            <a:pPr marL="171450" marR="0" lvl="0" indent="-171450" fontAlgn="auto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Здравоохранение</a:t>
            </a:r>
          </a:p>
        </p:txBody>
      </p:sp>
      <p:sp>
        <p:nvSpPr>
          <p:cNvPr id="194" name="Скругленный прямоугольник 369">
            <a:extLst>
              <a:ext uri="{FF2B5EF4-FFF2-40B4-BE49-F238E27FC236}">
                <a16:creationId xmlns:a16="http://schemas.microsoft.com/office/drawing/2014/main" id="{22ECF61D-9041-49E7-A98A-3C080C805C46}"/>
              </a:ext>
            </a:extLst>
          </p:cNvPr>
          <p:cNvSpPr/>
          <p:nvPr/>
        </p:nvSpPr>
        <p:spPr>
          <a:xfrm>
            <a:off x="334962" y="1397001"/>
            <a:ext cx="7158038" cy="4597400"/>
          </a:xfrm>
          <a:prstGeom prst="roundRect">
            <a:avLst>
              <a:gd name="adj" fmla="val 389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2800" dirty="0">
                <a:solidFill>
                  <a:schemeClr val="bg1"/>
                </a:solidFill>
                <a:latin typeface="TT Firs Neue" panose="02000503030000020004" pitchFamily="2" charset="-52"/>
              </a:rPr>
              <a:t>Категорирование объектов КИИ </a:t>
            </a:r>
            <a:br>
              <a:rPr lang="ru-RU" sz="2800" dirty="0">
                <a:solidFill>
                  <a:schemeClr val="bg1"/>
                </a:solidFill>
                <a:latin typeface="TT Firs Neue" panose="02000503030000020004" pitchFamily="2" charset="-52"/>
              </a:rPr>
            </a:br>
            <a:r>
              <a:rPr lang="ru-RU" sz="2800" dirty="0">
                <a:solidFill>
                  <a:schemeClr val="bg1"/>
                </a:solidFill>
                <a:latin typeface="TT Firs Neue" panose="02000503030000020004" pitchFamily="2" charset="-52"/>
              </a:rPr>
              <a:t>в соответствии требованиям 187-ФЗ 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7F7A953A-5120-43C2-81FB-A37F1F97AFC3}"/>
              </a:ext>
            </a:extLst>
          </p:cNvPr>
          <p:cNvSpPr txBox="1">
            <a:spLocks/>
          </p:cNvSpPr>
          <p:nvPr/>
        </p:nvSpPr>
        <p:spPr>
          <a:xfrm>
            <a:off x="7676665" y="4419462"/>
            <a:ext cx="4180373" cy="1574938"/>
          </a:xfrm>
          <a:prstGeom prst="roundRect">
            <a:avLst>
              <a:gd name="adj" fmla="val 4081"/>
            </a:avLst>
          </a:prstGeom>
          <a:solidFill>
            <a:srgbClr val="F2F2F2"/>
          </a:solidFill>
          <a:effectLst/>
        </p:spPr>
        <p:txBody>
          <a:bodyPr wrap="square" lIns="180000" tIns="108000" rIns="36000" bIns="108000" anchor="t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sz="1400" b="1" dirty="0">
                <a:solidFill>
                  <a:schemeClr val="accent1"/>
                </a:solidFill>
                <a:latin typeface="TT Firs Neue DemiBold" panose="02000503030000020004" pitchFamily="2" charset="0"/>
              </a:rPr>
              <a:t>Объекты КИИ</a:t>
            </a:r>
          </a:p>
          <a:p>
            <a:pPr marL="171450" indent="-171450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Информационные системы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Телекоммуникационные системы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Автоматизированные системы управления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технологическими процессами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E0E524C-D9FE-4837-A2DD-64C30B94583D}"/>
              </a:ext>
            </a:extLst>
          </p:cNvPr>
          <p:cNvSpPr/>
          <p:nvPr/>
        </p:nvSpPr>
        <p:spPr>
          <a:xfrm>
            <a:off x="508001" y="2634915"/>
            <a:ext cx="3314700" cy="1594186"/>
          </a:xfrm>
          <a:prstGeom prst="roundRect">
            <a:avLst>
              <a:gd name="adj" fmla="val 3861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504000" rIns="108000" bIns="10800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20000"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T Firs Neue" panose="02000503030000020004" pitchFamily="2" charset="-52"/>
              </a:rPr>
              <a:t>Единое рабочее пространство для учёта сведений о субъекте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T Firs Neue" panose="02000503030000020004" pitchFamily="2" charset="-52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T Firs Neue" panose="02000503030000020004" pitchFamily="2" charset="-52"/>
              </a:rPr>
              <a:t>КИИ и относящихся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T Firs Neue" panose="02000503030000020004" pitchFamily="2" charset="-52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T Firs Neue" panose="02000503030000020004" pitchFamily="2" charset="-52"/>
              </a:rPr>
              <a:t>к нему объектов</a:t>
            </a:r>
          </a:p>
        </p:txBody>
      </p:sp>
      <p:sp>
        <p:nvSpPr>
          <p:cNvPr id="224" name="Прямоугольник: скругленные углы 223">
            <a:extLst>
              <a:ext uri="{FF2B5EF4-FFF2-40B4-BE49-F238E27FC236}">
                <a16:creationId xmlns:a16="http://schemas.microsoft.com/office/drawing/2014/main" id="{5DCC62D2-E8D1-492B-8118-7619837E515F}"/>
              </a:ext>
            </a:extLst>
          </p:cNvPr>
          <p:cNvSpPr/>
          <p:nvPr/>
        </p:nvSpPr>
        <p:spPr>
          <a:xfrm>
            <a:off x="4000499" y="2634915"/>
            <a:ext cx="3314701" cy="1594186"/>
          </a:xfrm>
          <a:prstGeom prst="roundRect">
            <a:avLst>
              <a:gd name="adj" fmla="val 3861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504000" rIns="108000" bIns="108000" rtlCol="0" anchor="t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2067DD"/>
              </a:buClr>
              <a:buSzPct val="120000"/>
              <a:defRPr/>
            </a:pPr>
            <a:r>
              <a:rPr lang="ru-RU" sz="1400" kern="0" dirty="0">
                <a:solidFill>
                  <a:schemeClr val="tx2"/>
                </a:solidFill>
                <a:latin typeface="TT Firs Neue" panose="02000503030000020004" pitchFamily="2" charset="-52"/>
              </a:rPr>
              <a:t>Автоматизация </a:t>
            </a:r>
            <a:br>
              <a:rPr lang="en-US" sz="1400" kern="0" dirty="0">
                <a:solidFill>
                  <a:schemeClr val="tx2"/>
                </a:solidFill>
                <a:latin typeface="TT Firs Neue" panose="02000503030000020004" pitchFamily="2" charset="-52"/>
              </a:rPr>
            </a:br>
            <a:r>
              <a:rPr lang="ru-RU" sz="1400" kern="0" dirty="0">
                <a:solidFill>
                  <a:schemeClr val="tx2"/>
                </a:solidFill>
                <a:latin typeface="TT Firs Neue" panose="02000503030000020004" pitchFamily="2" charset="-52"/>
              </a:rPr>
              <a:t>процесса категорирования </a:t>
            </a:r>
            <a:br>
              <a:rPr lang="en-US" sz="1400" kern="0" dirty="0">
                <a:solidFill>
                  <a:schemeClr val="tx2"/>
                </a:solidFill>
                <a:latin typeface="TT Firs Neue" panose="02000503030000020004" pitchFamily="2" charset="-52"/>
              </a:rPr>
            </a:br>
            <a:r>
              <a:rPr lang="ru-RU" sz="1400" kern="0" dirty="0">
                <a:solidFill>
                  <a:schemeClr val="tx2"/>
                </a:solidFill>
                <a:latin typeface="TT Firs Neue" panose="02000503030000020004" pitchFamily="2" charset="-52"/>
              </a:rPr>
              <a:t>объектов КИИ</a:t>
            </a:r>
          </a:p>
        </p:txBody>
      </p:sp>
      <p:sp>
        <p:nvSpPr>
          <p:cNvPr id="226" name="Прямоугольник: скругленные углы 225">
            <a:extLst>
              <a:ext uri="{FF2B5EF4-FFF2-40B4-BE49-F238E27FC236}">
                <a16:creationId xmlns:a16="http://schemas.microsoft.com/office/drawing/2014/main" id="{762A99B4-8F3D-4269-A574-C07B9C73DC16}"/>
              </a:ext>
            </a:extLst>
          </p:cNvPr>
          <p:cNvSpPr/>
          <p:nvPr/>
        </p:nvSpPr>
        <p:spPr>
          <a:xfrm>
            <a:off x="508001" y="4406900"/>
            <a:ext cx="3314700" cy="1413797"/>
          </a:xfrm>
          <a:prstGeom prst="roundRect">
            <a:avLst>
              <a:gd name="adj" fmla="val 711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504000" rIns="108000" bIns="108000" rtlCol="0" anchor="t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2067DD"/>
              </a:buClr>
              <a:buSzPct val="120000"/>
              <a:defRPr/>
            </a:pPr>
            <a:r>
              <a:rPr lang="ru-RU" sz="1400" kern="0" dirty="0">
                <a:solidFill>
                  <a:schemeClr val="tx2"/>
                </a:solidFill>
                <a:latin typeface="TT Firs Neue" panose="02000503030000020004" pitchFamily="2" charset="-52"/>
              </a:rPr>
              <a:t>Формирование актов категорирования </a:t>
            </a:r>
            <a:br>
              <a:rPr lang="ru-RU" sz="1400" kern="0" dirty="0">
                <a:solidFill>
                  <a:schemeClr val="tx2"/>
                </a:solidFill>
                <a:latin typeface="TT Firs Neue" panose="02000503030000020004" pitchFamily="2" charset="-52"/>
              </a:rPr>
            </a:br>
            <a:r>
              <a:rPr lang="ru-RU" sz="1400" kern="0" dirty="0">
                <a:solidFill>
                  <a:schemeClr val="tx2"/>
                </a:solidFill>
                <a:latin typeface="TT Firs Neue" panose="02000503030000020004" pitchFamily="2" charset="-52"/>
              </a:rPr>
              <a:t>для </a:t>
            </a:r>
            <a:r>
              <a:rPr lang="ru-RU" sz="1400" kern="0" dirty="0" err="1">
                <a:solidFill>
                  <a:schemeClr val="tx2"/>
                </a:solidFill>
                <a:latin typeface="TT Firs Neue" panose="02000503030000020004" pitchFamily="2" charset="-52"/>
              </a:rPr>
              <a:t>ФСТЭК</a:t>
            </a:r>
            <a:r>
              <a:rPr lang="ru-RU" sz="1400" kern="0" dirty="0">
                <a:solidFill>
                  <a:schemeClr val="tx2"/>
                </a:solidFill>
                <a:latin typeface="TT Firs Neue" panose="02000503030000020004" pitchFamily="2" charset="-52"/>
              </a:rPr>
              <a:t> России</a:t>
            </a:r>
          </a:p>
        </p:txBody>
      </p:sp>
      <p:sp>
        <p:nvSpPr>
          <p:cNvPr id="227" name="Прямоугольник: скругленные углы 226">
            <a:extLst>
              <a:ext uri="{FF2B5EF4-FFF2-40B4-BE49-F238E27FC236}">
                <a16:creationId xmlns:a16="http://schemas.microsoft.com/office/drawing/2014/main" id="{62DAEA04-DCA9-447F-9A49-A871079CFE0F}"/>
              </a:ext>
            </a:extLst>
          </p:cNvPr>
          <p:cNvSpPr/>
          <p:nvPr/>
        </p:nvSpPr>
        <p:spPr>
          <a:xfrm>
            <a:off x="3995741" y="4406900"/>
            <a:ext cx="3319460" cy="1413797"/>
          </a:xfrm>
          <a:prstGeom prst="roundRect">
            <a:avLst>
              <a:gd name="adj" fmla="val 609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504000" rIns="108000" bIns="108000" rtlCol="0" anchor="t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2067DD"/>
              </a:buClr>
              <a:buSzPct val="120000"/>
              <a:defRPr/>
            </a:pPr>
            <a:r>
              <a:rPr lang="ru-RU" sz="1400" kern="0" dirty="0">
                <a:solidFill>
                  <a:schemeClr val="tx2"/>
                </a:solidFill>
                <a:latin typeface="TT Firs Neue" panose="02000503030000020004" pitchFamily="2" charset="-52"/>
              </a:rPr>
              <a:t>Контроль мероприятий по соответствию </a:t>
            </a:r>
            <a:br>
              <a:rPr lang="ru-RU" sz="1400" kern="0" dirty="0">
                <a:solidFill>
                  <a:schemeClr val="tx2"/>
                </a:solidFill>
                <a:latin typeface="TT Firs Neue" panose="02000503030000020004" pitchFamily="2" charset="-52"/>
              </a:rPr>
            </a:br>
            <a:r>
              <a:rPr lang="ru-RU" sz="1400" kern="0" dirty="0">
                <a:solidFill>
                  <a:schemeClr val="tx2"/>
                </a:solidFill>
                <a:latin typeface="TT Firs Neue" panose="02000503030000020004" pitchFamily="2" charset="-52"/>
              </a:rPr>
              <a:t>требованиям регуляторов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0CD253-2A5C-F158-CC32-9A4C9E9D8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728191" y="2813050"/>
            <a:ext cx="269755" cy="2697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EB3C6F-9464-B5E4-1F11-EE4BA58ED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4196944" y="2813050"/>
            <a:ext cx="269755" cy="2697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3CBAE2-659F-CAAD-C0C3-982BD263D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4196943" y="4610318"/>
            <a:ext cx="269755" cy="2090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834D99-BE68-BC5C-3716-EEFE7A063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>
            <a:off x="728191" y="4582704"/>
            <a:ext cx="224846" cy="2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9530" y="5987290"/>
            <a:ext cx="8666447" cy="712567"/>
          </a:xfrm>
        </p:spPr>
        <p:txBody>
          <a:bodyPr/>
          <a:lstStyle/>
          <a:p>
            <a:pPr>
              <a:defRPr/>
            </a:pPr>
            <a:r>
              <a:rPr lang="ru-RU" b="0"/>
              <a:t>Нота Купол.</a:t>
            </a:r>
            <a:r>
              <a:rPr lang="en-US" b="0"/>
              <a:t> </a:t>
            </a:r>
            <a:r>
              <a:rPr lang="ru-RU" b="0"/>
              <a:t>Управление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верхние углы 1">
            <a:extLst>
              <a:ext uri="{FF2B5EF4-FFF2-40B4-BE49-F238E27FC236}">
                <a16:creationId xmlns:a16="http://schemas.microsoft.com/office/drawing/2014/main" id="{30B1A4CA-F142-B247-9883-7C8EE670F7F9}"/>
              </a:ext>
            </a:extLst>
          </p:cNvPr>
          <p:cNvSpPr/>
          <p:nvPr/>
        </p:nvSpPr>
        <p:spPr bwMode="auto">
          <a:xfrm rot="5400000">
            <a:off x="3870926" y="-651631"/>
            <a:ext cx="506118" cy="8269530"/>
          </a:xfrm>
          <a:prstGeom prst="round2SameRect">
            <a:avLst>
              <a:gd name="adj1" fmla="val 15290"/>
              <a:gd name="adj2" fmla="val 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334962" y="287926"/>
            <a:ext cx="8555037" cy="1011046"/>
          </a:xfrm>
        </p:spPr>
        <p:txBody>
          <a:bodyPr/>
          <a:lstStyle/>
          <a:p>
            <a:pPr>
              <a:defRPr/>
            </a:pPr>
            <a:r>
              <a:rPr lang="ru-RU" dirty="0"/>
              <a:t>Как решает проблемы </a:t>
            </a:r>
            <a:br>
              <a:rPr lang="en-US" dirty="0"/>
            </a:br>
            <a:r>
              <a:rPr lang="ru-RU" dirty="0"/>
              <a:t>из коробки</a:t>
            </a:r>
            <a:endParaRPr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491114D-863C-8540-BDFC-8021A77E29A9}"/>
              </a:ext>
            </a:extLst>
          </p:cNvPr>
          <p:cNvSpPr txBox="1"/>
          <p:nvPr/>
        </p:nvSpPr>
        <p:spPr>
          <a:xfrm>
            <a:off x="1564037" y="4190563"/>
            <a:ext cx="19549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1"/>
                </a:solidFill>
                <a:latin typeface="TT Firs Neue" panose="02000503030000020004" pitchFamily="2" charset="-52"/>
              </a:rPr>
              <a:t>Ведение юридической информации субъекта КИИ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DBF01FF-2C24-7141-B6C0-1CC7486ADCE7}"/>
              </a:ext>
            </a:extLst>
          </p:cNvPr>
          <p:cNvSpPr txBox="1"/>
          <p:nvPr/>
        </p:nvSpPr>
        <p:spPr>
          <a:xfrm>
            <a:off x="1557388" y="4654178"/>
            <a:ext cx="1838072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Добавление сведений </a:t>
            </a:r>
            <a:br>
              <a:rPr lang="en-US" sz="900" dirty="0">
                <a:solidFill>
                  <a:srgbClr val="353535"/>
                </a:solidFill>
                <a:latin typeface="+mj-lt"/>
              </a:rPr>
            </a:br>
            <a:r>
              <a:rPr lang="ru-RU" sz="900" dirty="0">
                <a:solidFill>
                  <a:srgbClr val="353535"/>
                </a:solidFill>
                <a:latin typeface="+mj-lt"/>
              </a:rPr>
              <a:t>о субъекте КИИ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Создание комиссии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Занесение общей информации </a:t>
            </a:r>
            <a:br>
              <a:rPr lang="en-US" sz="900" dirty="0">
                <a:solidFill>
                  <a:srgbClr val="353535"/>
                </a:solidFill>
                <a:latin typeface="+mj-lt"/>
              </a:rPr>
            </a:br>
            <a:r>
              <a:rPr lang="ru-RU" sz="900" dirty="0">
                <a:solidFill>
                  <a:srgbClr val="353535"/>
                </a:solidFill>
                <a:latin typeface="+mj-lt"/>
              </a:rPr>
              <a:t>об объектах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Определение критических бизнес-процессов</a:t>
            </a:r>
            <a:endParaRPr lang="ru-RU" sz="1000" dirty="0">
              <a:solidFill>
                <a:srgbClr val="353535"/>
              </a:solidFill>
              <a:latin typeface="+mj-lt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A2A144A-43D6-D246-A707-A2FA1F43BB01}"/>
              </a:ext>
            </a:extLst>
          </p:cNvPr>
          <p:cNvSpPr txBox="1"/>
          <p:nvPr/>
        </p:nvSpPr>
        <p:spPr>
          <a:xfrm>
            <a:off x="4532167" y="3918951"/>
            <a:ext cx="1881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1"/>
                </a:solidFill>
                <a:latin typeface="TT Firs Neue" panose="02000503030000020004" pitchFamily="2" charset="-52"/>
              </a:rPr>
              <a:t>Инвентаризация информационной инфраструктуры </a:t>
            </a:r>
            <a:br>
              <a:rPr lang="en-US" sz="1000" dirty="0">
                <a:solidFill>
                  <a:schemeClr val="accent1"/>
                </a:solidFill>
                <a:latin typeface="TT Firs Neue" panose="02000503030000020004" pitchFamily="2" charset="-52"/>
              </a:rPr>
            </a:br>
            <a:r>
              <a:rPr lang="ru-RU" sz="1000" dirty="0">
                <a:solidFill>
                  <a:schemeClr val="accent1"/>
                </a:solidFill>
                <a:latin typeface="TT Firs Neue" panose="02000503030000020004" pitchFamily="2" charset="-52"/>
              </a:rPr>
              <a:t>и определение ОКИИ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A895F47-76AA-CF4E-BB46-2E98968E3BEB}"/>
              </a:ext>
            </a:extLst>
          </p:cNvPr>
          <p:cNvSpPr txBox="1"/>
          <p:nvPr/>
        </p:nvSpPr>
        <p:spPr>
          <a:xfrm>
            <a:off x="6431505" y="4068886"/>
            <a:ext cx="18182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1"/>
                </a:solidFill>
                <a:latin typeface="TT Firs Neue" panose="02000503030000020004" pitchFamily="2" charset="-52"/>
              </a:rPr>
              <a:t>Формирование информации об угрозах </a:t>
            </a:r>
            <a:br>
              <a:rPr lang="en-US" sz="1000" dirty="0">
                <a:solidFill>
                  <a:schemeClr val="accent1"/>
                </a:solidFill>
                <a:latin typeface="TT Firs Neue" panose="02000503030000020004" pitchFamily="2" charset="-52"/>
              </a:rPr>
            </a:br>
            <a:r>
              <a:rPr lang="ru-RU" sz="1000" dirty="0">
                <a:solidFill>
                  <a:schemeClr val="accent1"/>
                </a:solidFill>
                <a:latin typeface="TT Firs Neue" panose="02000503030000020004" pitchFamily="2" charset="-52"/>
              </a:rPr>
              <a:t>и мерах обеспечения ИБ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4A0F4DF-FE16-024D-85A2-8C915F41162F}"/>
              </a:ext>
            </a:extLst>
          </p:cNvPr>
          <p:cNvSpPr txBox="1"/>
          <p:nvPr/>
        </p:nvSpPr>
        <p:spPr>
          <a:xfrm>
            <a:off x="6403899" y="4653646"/>
            <a:ext cx="170886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Формирование актуальных угроз </a:t>
            </a:r>
            <a:br>
              <a:rPr lang="en-US" sz="900" dirty="0">
                <a:solidFill>
                  <a:srgbClr val="353535"/>
                </a:solidFill>
                <a:latin typeface="+mj-lt"/>
              </a:rPr>
            </a:br>
            <a:r>
              <a:rPr lang="ru-RU" sz="900" dirty="0">
                <a:solidFill>
                  <a:srgbClr val="353535"/>
                </a:solidFill>
                <a:latin typeface="+mj-lt"/>
              </a:rPr>
              <a:t>и их экспертная оценка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Формирование модели угроз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Определение списка мер по обеспечению ИБ и их покрытие текущими СЗИ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E6AAAA5-A25E-A842-B5F4-1CB5CF6105F5}"/>
              </a:ext>
            </a:extLst>
          </p:cNvPr>
          <p:cNvSpPr txBox="1"/>
          <p:nvPr/>
        </p:nvSpPr>
        <p:spPr>
          <a:xfrm>
            <a:off x="8298891" y="4222775"/>
            <a:ext cx="1632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1"/>
                </a:solidFill>
                <a:latin typeface="TT Firs Neue" panose="02000503030000020004" pitchFamily="2" charset="-52"/>
              </a:rPr>
              <a:t>Определение состава объектов КИИ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58D1816-7659-8348-AFA8-669649AC2B95}"/>
              </a:ext>
            </a:extLst>
          </p:cNvPr>
          <p:cNvSpPr txBox="1"/>
          <p:nvPr/>
        </p:nvSpPr>
        <p:spPr>
          <a:xfrm>
            <a:off x="10072588" y="4653647"/>
            <a:ext cx="1435479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Формирование акта категорирования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Перечня объектов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Приказа о комиссии</a:t>
            </a:r>
            <a:endParaRPr lang="ru-RU" sz="1000" dirty="0">
              <a:solidFill>
                <a:srgbClr val="353535"/>
              </a:solidFill>
              <a:latin typeface="+mj-lt"/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273703AE-CFCD-AE49-B2DB-6C6A1361B543}"/>
              </a:ext>
            </a:extLst>
          </p:cNvPr>
          <p:cNvSpPr/>
          <p:nvPr/>
        </p:nvSpPr>
        <p:spPr>
          <a:xfrm>
            <a:off x="11508067" y="685802"/>
            <a:ext cx="369832" cy="5308598"/>
          </a:xfrm>
          <a:prstGeom prst="roundRect">
            <a:avLst>
              <a:gd name="adj" fmla="val 43542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Hauss"/>
              <a:ea typeface="+mn-ea"/>
              <a:cs typeface="+mn-cs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36F0797-350A-CD42-8DE5-878F7120BC90}"/>
              </a:ext>
            </a:extLst>
          </p:cNvPr>
          <p:cNvSpPr txBox="1"/>
          <p:nvPr/>
        </p:nvSpPr>
        <p:spPr>
          <a:xfrm rot="16200000">
            <a:off x="9098992" y="3196289"/>
            <a:ext cx="5170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FFFFFF"/>
                </a:solidFill>
                <a:latin typeface="ALS Hauss"/>
              </a:rPr>
              <a:t>Отправка сформированного и подписанного пакета документов во ФСТЭК России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44520C-F958-7345-BC9F-3084ECA2BF40}"/>
              </a:ext>
            </a:extLst>
          </p:cNvPr>
          <p:cNvSpPr txBox="1"/>
          <p:nvPr/>
        </p:nvSpPr>
        <p:spPr bwMode="auto">
          <a:xfrm>
            <a:off x="8291503" y="4653647"/>
            <a:ext cx="1756051" cy="14542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Включение систем </a:t>
            </a:r>
            <a:br>
              <a:rPr lang="en-US" sz="900" dirty="0">
                <a:solidFill>
                  <a:srgbClr val="353535"/>
                </a:solidFill>
                <a:latin typeface="+mj-lt"/>
              </a:rPr>
            </a:br>
            <a:r>
              <a:rPr lang="ru-RU" sz="900" dirty="0">
                <a:solidFill>
                  <a:srgbClr val="353535"/>
                </a:solidFill>
                <a:latin typeface="+mj-lt"/>
              </a:rPr>
              <a:t>в состав объекта КИИ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Проставление показателей значимости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Определение категории значимости каждого объекта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Определение уровня защищенности ОКИИ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F650B42-00F8-6B46-8B77-6EB02FF97F35}"/>
              </a:ext>
            </a:extLst>
          </p:cNvPr>
          <p:cNvSpPr txBox="1"/>
          <p:nvPr/>
        </p:nvSpPr>
        <p:spPr bwMode="auto">
          <a:xfrm>
            <a:off x="10080801" y="4217859"/>
            <a:ext cx="14095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1"/>
                </a:solidFill>
                <a:latin typeface="TT Firs Neue" panose="02000503030000020004" pitchFamily="2" charset="-52"/>
              </a:rPr>
              <a:t>Подготовка пакета документов</a:t>
            </a: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5052FD7D-C9D5-8844-ACEA-1CC21E22D1AB}"/>
              </a:ext>
            </a:extLst>
          </p:cNvPr>
          <p:cNvSpPr/>
          <p:nvPr/>
        </p:nvSpPr>
        <p:spPr bwMode="auto">
          <a:xfrm>
            <a:off x="330199" y="1352567"/>
            <a:ext cx="3984623" cy="1919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Hauss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B4ADC8A-8793-BE40-99E9-23E077E3E8BD}"/>
              </a:ext>
            </a:extLst>
          </p:cNvPr>
          <p:cNvSpPr txBox="1"/>
          <p:nvPr/>
        </p:nvSpPr>
        <p:spPr bwMode="auto">
          <a:xfrm>
            <a:off x="2550178" y="1569769"/>
            <a:ext cx="1975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1"/>
                </a:solidFill>
                <a:latin typeface="TT Firs Neue" panose="02000503030000020004" pitchFamily="2" charset="-52"/>
              </a:rPr>
              <a:t>Ведение юридической информации субъекта КИИ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43166F-068D-2540-BB02-D7DA2BAE1F22}"/>
              </a:ext>
            </a:extLst>
          </p:cNvPr>
          <p:cNvSpPr txBox="1"/>
          <p:nvPr/>
        </p:nvSpPr>
        <p:spPr bwMode="auto">
          <a:xfrm>
            <a:off x="2552707" y="2039928"/>
            <a:ext cx="2420587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Добавление сведений </a:t>
            </a:r>
            <a:br>
              <a:rPr lang="en-US" sz="900" dirty="0">
                <a:solidFill>
                  <a:srgbClr val="353535"/>
                </a:solidFill>
                <a:latin typeface="+mj-lt"/>
              </a:rPr>
            </a:br>
            <a:r>
              <a:rPr lang="ru-RU" sz="900" dirty="0">
                <a:solidFill>
                  <a:srgbClr val="353535"/>
                </a:solidFill>
                <a:latin typeface="+mj-lt"/>
              </a:rPr>
              <a:t>о субъекте КИИ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Создание комиссии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Занесение общей </a:t>
            </a:r>
            <a:br>
              <a:rPr lang="en-US" sz="900" dirty="0">
                <a:solidFill>
                  <a:srgbClr val="353535"/>
                </a:solidFill>
                <a:latin typeface="+mj-lt"/>
              </a:rPr>
            </a:br>
            <a:r>
              <a:rPr lang="ru-RU" sz="900" dirty="0">
                <a:solidFill>
                  <a:srgbClr val="353535"/>
                </a:solidFill>
                <a:latin typeface="+mj-lt"/>
              </a:rPr>
              <a:t>информации об объектах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Определение критических </a:t>
            </a:r>
            <a:br>
              <a:rPr lang="en-US" sz="900" dirty="0">
                <a:solidFill>
                  <a:srgbClr val="353535"/>
                </a:solidFill>
                <a:latin typeface="+mj-lt"/>
              </a:rPr>
            </a:br>
            <a:r>
              <a:rPr lang="ru-RU" sz="900" dirty="0">
                <a:solidFill>
                  <a:srgbClr val="353535"/>
                </a:solidFill>
                <a:latin typeface="+mj-lt"/>
              </a:rPr>
              <a:t>бизнес-процессов</a:t>
            </a:r>
          </a:p>
        </p:txBody>
      </p: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E5708140-418F-7E47-8CB7-1C1FCE587916}"/>
              </a:ext>
            </a:extLst>
          </p:cNvPr>
          <p:cNvCxnSpPr>
            <a:cxnSpLocks/>
          </p:cNvCxnSpPr>
          <p:nvPr/>
        </p:nvCxnSpPr>
        <p:spPr bwMode="auto">
          <a:xfrm>
            <a:off x="2425700" y="1995166"/>
            <a:ext cx="9080529" cy="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  <a:tailEnd type="arrow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D056241-809C-0447-BBEF-1191155B4C7F}"/>
              </a:ext>
            </a:extLst>
          </p:cNvPr>
          <p:cNvSpPr txBox="1"/>
          <p:nvPr/>
        </p:nvSpPr>
        <p:spPr bwMode="auto">
          <a:xfrm>
            <a:off x="362431" y="1322122"/>
            <a:ext cx="18981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FFFF"/>
                </a:solidFill>
                <a:latin typeface="TT Firs Neue" panose="02000503030000020004" pitchFamily="2" charset="-52"/>
              </a:rPr>
              <a:t>Ручное категорирование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EEF482-8B65-0548-B586-232835C29B45}"/>
              </a:ext>
            </a:extLst>
          </p:cNvPr>
          <p:cNvSpPr txBox="1"/>
          <p:nvPr/>
        </p:nvSpPr>
        <p:spPr bwMode="auto">
          <a:xfrm>
            <a:off x="4516771" y="1282178"/>
            <a:ext cx="18994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1"/>
                </a:solidFill>
                <a:latin typeface="TT Firs Neue" panose="02000503030000020004" pitchFamily="2" charset="-52"/>
              </a:rPr>
              <a:t>Инвентаризация </a:t>
            </a:r>
            <a:br>
              <a:rPr lang="en-US" sz="1000" dirty="0">
                <a:solidFill>
                  <a:schemeClr val="accent1"/>
                </a:solidFill>
                <a:latin typeface="TT Firs Neue" panose="02000503030000020004" pitchFamily="2" charset="-52"/>
              </a:rPr>
            </a:br>
            <a:r>
              <a:rPr lang="ru-RU" sz="1000" dirty="0">
                <a:solidFill>
                  <a:schemeClr val="accent1"/>
                </a:solidFill>
                <a:latin typeface="TT Firs Neue" panose="02000503030000020004" pitchFamily="2" charset="-52"/>
              </a:rPr>
              <a:t>информационной инфраструктуры </a:t>
            </a:r>
            <a:br>
              <a:rPr lang="en-US" sz="1000" dirty="0">
                <a:solidFill>
                  <a:schemeClr val="accent1"/>
                </a:solidFill>
                <a:latin typeface="TT Firs Neue" panose="02000503030000020004" pitchFamily="2" charset="-52"/>
              </a:rPr>
            </a:br>
            <a:r>
              <a:rPr lang="ru-RU" sz="1000" dirty="0">
                <a:solidFill>
                  <a:schemeClr val="accent1"/>
                </a:solidFill>
                <a:latin typeface="TT Firs Neue" panose="02000503030000020004" pitchFamily="2" charset="-52"/>
              </a:rPr>
              <a:t>и определение ОКИИ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0D537A7-5C34-1541-8205-B2EB5BA74D7B}"/>
              </a:ext>
            </a:extLst>
          </p:cNvPr>
          <p:cNvSpPr txBox="1"/>
          <p:nvPr/>
        </p:nvSpPr>
        <p:spPr bwMode="auto">
          <a:xfrm>
            <a:off x="6385379" y="1420311"/>
            <a:ext cx="18218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1"/>
                </a:solidFill>
                <a:latin typeface="TT Firs Neue" panose="02000503030000020004" pitchFamily="2" charset="-52"/>
              </a:rPr>
              <a:t>Формирование информации об угрозах </a:t>
            </a:r>
            <a:br>
              <a:rPr lang="en-US" sz="1000" dirty="0">
                <a:solidFill>
                  <a:schemeClr val="accent1"/>
                </a:solidFill>
                <a:latin typeface="TT Firs Neue" panose="02000503030000020004" pitchFamily="2" charset="-52"/>
              </a:rPr>
            </a:br>
            <a:r>
              <a:rPr lang="ru-RU" sz="1000" dirty="0">
                <a:solidFill>
                  <a:schemeClr val="accent1"/>
                </a:solidFill>
                <a:latin typeface="TT Firs Neue" panose="02000503030000020004" pitchFamily="2" charset="-52"/>
              </a:rPr>
              <a:t>и мерах обеспечения ИБ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FF3C5B8-1465-D845-BC36-A047E1976D40}"/>
              </a:ext>
            </a:extLst>
          </p:cNvPr>
          <p:cNvSpPr txBox="1"/>
          <p:nvPr/>
        </p:nvSpPr>
        <p:spPr bwMode="auto">
          <a:xfrm>
            <a:off x="6395064" y="2037387"/>
            <a:ext cx="186368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Формирование актуальных угроз и их экспертная оценка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Формирование модели угроз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Определение списка мер </a:t>
            </a:r>
            <a:br>
              <a:rPr lang="en-US" sz="900" dirty="0">
                <a:solidFill>
                  <a:srgbClr val="353535"/>
                </a:solidFill>
                <a:latin typeface="+mj-lt"/>
              </a:rPr>
            </a:br>
            <a:r>
              <a:rPr lang="ru-RU" sz="900" dirty="0">
                <a:solidFill>
                  <a:srgbClr val="353535"/>
                </a:solidFill>
                <a:latin typeface="+mj-lt"/>
              </a:rPr>
              <a:t>по обеспечению ИБ и их покрытие текущими СЗИ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6D93360-3A50-7D46-A465-E3372F5C7EA1}"/>
              </a:ext>
            </a:extLst>
          </p:cNvPr>
          <p:cNvSpPr txBox="1"/>
          <p:nvPr/>
        </p:nvSpPr>
        <p:spPr bwMode="auto">
          <a:xfrm>
            <a:off x="8278046" y="1583603"/>
            <a:ext cx="1614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1"/>
                </a:solidFill>
                <a:latin typeface="TT Firs Neue" panose="02000503030000020004" pitchFamily="2" charset="-52"/>
              </a:rPr>
              <a:t>Определение состава объектов КИИ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6CDFEA4-F0EC-434A-A7D0-F199A4E9B3B2}"/>
              </a:ext>
            </a:extLst>
          </p:cNvPr>
          <p:cNvSpPr txBox="1"/>
          <p:nvPr/>
        </p:nvSpPr>
        <p:spPr bwMode="auto">
          <a:xfrm>
            <a:off x="10077749" y="2029976"/>
            <a:ext cx="147320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Формирование акта категорирования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Перечня объектов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Приказа о комиссии</a:t>
            </a:r>
            <a:endParaRPr lang="ru-RU" sz="1000" dirty="0">
              <a:solidFill>
                <a:srgbClr val="353535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24DF40E-B798-6D42-B306-AA4568B61CD0}"/>
              </a:ext>
            </a:extLst>
          </p:cNvPr>
          <p:cNvSpPr txBox="1"/>
          <p:nvPr/>
        </p:nvSpPr>
        <p:spPr bwMode="auto">
          <a:xfrm>
            <a:off x="243569" y="2494634"/>
            <a:ext cx="1531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TT Firs Neue" panose="02000503030000020004" pitchFamily="2" charset="-52"/>
              </a:rPr>
              <a:t>Сотрудник службы информационной безопасности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F30AD25-E29B-A241-915B-08E19C871B51}"/>
              </a:ext>
            </a:extLst>
          </p:cNvPr>
          <p:cNvSpPr txBox="1"/>
          <p:nvPr/>
        </p:nvSpPr>
        <p:spPr bwMode="auto">
          <a:xfrm>
            <a:off x="4530927" y="2037387"/>
            <a:ext cx="180487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Формируется список систем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Описание единицы оборудования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Определение связи между системами и критичности данных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8BF46DC-9F05-1C4B-996C-A86541989D81}"/>
              </a:ext>
            </a:extLst>
          </p:cNvPr>
          <p:cNvSpPr txBox="1"/>
          <p:nvPr/>
        </p:nvSpPr>
        <p:spPr bwMode="auto">
          <a:xfrm>
            <a:off x="8285104" y="2014721"/>
            <a:ext cx="1756051" cy="14542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Включение систем </a:t>
            </a:r>
            <a:br>
              <a:rPr lang="en-US" sz="900" dirty="0">
                <a:solidFill>
                  <a:srgbClr val="353535"/>
                </a:solidFill>
                <a:latin typeface="+mj-lt"/>
              </a:rPr>
            </a:br>
            <a:r>
              <a:rPr lang="ru-RU" sz="900" dirty="0">
                <a:solidFill>
                  <a:srgbClr val="353535"/>
                </a:solidFill>
                <a:latin typeface="+mj-lt"/>
              </a:rPr>
              <a:t>в состав объекта КИИ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Проставление показателей значимости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Определение категории значимости каждого объекта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Определение уровня защищенности ОКИИ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964BBE5-43F0-B04E-9A85-210CC2CF9424}"/>
              </a:ext>
            </a:extLst>
          </p:cNvPr>
          <p:cNvSpPr txBox="1"/>
          <p:nvPr/>
        </p:nvSpPr>
        <p:spPr bwMode="auto">
          <a:xfrm>
            <a:off x="10070129" y="1584982"/>
            <a:ext cx="1412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1"/>
                </a:solidFill>
                <a:latin typeface="TT Firs Neue" panose="02000503030000020004" pitchFamily="2" charset="-52"/>
              </a:rPr>
              <a:t>Подготовка пакета документов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AB5748F-A70C-AD48-8698-11D51AD7BE28}"/>
              </a:ext>
            </a:extLst>
          </p:cNvPr>
          <p:cNvSpPr txBox="1"/>
          <p:nvPr/>
        </p:nvSpPr>
        <p:spPr bwMode="auto">
          <a:xfrm>
            <a:off x="3433101" y="4970700"/>
            <a:ext cx="1281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TT Firs Neue" panose="02000503030000020004" pitchFamily="2" charset="-52"/>
              </a:rPr>
              <a:t>Автоматическое заполнение требуемых параметров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4BA996-CBDB-2D41-8336-E062E3C43FDF}"/>
              </a:ext>
            </a:extLst>
          </p:cNvPr>
          <p:cNvSpPr/>
          <p:nvPr/>
        </p:nvSpPr>
        <p:spPr bwMode="auto">
          <a:xfrm>
            <a:off x="1693159" y="3231663"/>
            <a:ext cx="3177119" cy="47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Ведение справочной информации,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Контроль исполнения мероприятий в рамках процесса категорирования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428C696-C290-524C-9A10-7E42DDDA2773}"/>
              </a:ext>
            </a:extLst>
          </p:cNvPr>
          <p:cNvSpPr txBox="1"/>
          <p:nvPr/>
        </p:nvSpPr>
        <p:spPr bwMode="auto">
          <a:xfrm>
            <a:off x="4539494" y="4653647"/>
            <a:ext cx="1838072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Формируется список систем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Сканирование сетевых активов (оборудование, ПО, порты, пользователи, интерфейсы, сервисы и </a:t>
            </a:r>
            <a:r>
              <a:rPr lang="ru-RU" sz="900" dirty="0" err="1">
                <a:solidFill>
                  <a:srgbClr val="353535"/>
                </a:solidFill>
                <a:latin typeface="+mj-lt"/>
              </a:rPr>
              <a:t>тд</a:t>
            </a:r>
            <a:r>
              <a:rPr lang="ru-RU" sz="900" dirty="0">
                <a:solidFill>
                  <a:srgbClr val="353535"/>
                </a:solidFill>
                <a:latin typeface="+mj-lt"/>
              </a:rPr>
              <a:t>)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353535"/>
                </a:solidFill>
                <a:latin typeface="+mj-lt"/>
              </a:rPr>
              <a:t>Определение связи между системами и критичности данных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accent1"/>
                </a:solidFill>
                <a:latin typeface="+mj-lt"/>
              </a:rPr>
              <a:t>Актуализация данных </a:t>
            </a:r>
            <a:br>
              <a:rPr lang="en-US" sz="900" dirty="0">
                <a:solidFill>
                  <a:schemeClr val="accent1"/>
                </a:solidFill>
                <a:latin typeface="+mj-lt"/>
              </a:rPr>
            </a:br>
            <a:r>
              <a:rPr lang="ru-RU" sz="900" dirty="0">
                <a:solidFill>
                  <a:schemeClr val="accent1"/>
                </a:solidFill>
                <a:latin typeface="+mj-lt"/>
              </a:rPr>
              <a:t>за счет повторного сканирования</a:t>
            </a:r>
          </a:p>
          <a:p>
            <a:pPr marL="108000" indent="-108000" fontAlgn="ctr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sz="1000" dirty="0">
              <a:solidFill>
                <a:srgbClr val="353535"/>
              </a:solidFill>
              <a:latin typeface="+mj-lt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13B4614-A655-CEA1-A1C9-0E4EF8ECE977}"/>
              </a:ext>
            </a:extLst>
          </p:cNvPr>
          <p:cNvGrpSpPr/>
          <p:nvPr/>
        </p:nvGrpSpPr>
        <p:grpSpPr>
          <a:xfrm>
            <a:off x="10029094" y="1384732"/>
            <a:ext cx="3170" cy="2073225"/>
            <a:chOff x="9861550" y="1295652"/>
            <a:chExt cx="3170" cy="2073225"/>
          </a:xfrm>
        </p:grpSpPr>
        <p:cxnSp>
          <p:nvCxnSpPr>
            <p:cNvPr id="106" name="Прямая соединительная линия 105">
              <a:extLst>
                <a:ext uri="{FF2B5EF4-FFF2-40B4-BE49-F238E27FC236}">
                  <a16:creationId xmlns:a16="http://schemas.microsoft.com/office/drawing/2014/main" id="{B91EF90C-48C5-FF4E-AC72-9272774310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4720" y="1914274"/>
              <a:ext cx="0" cy="1454603"/>
            </a:xfrm>
            <a:prstGeom prst="line">
              <a:avLst/>
            </a:prstGeom>
            <a:noFill/>
            <a:ln w="19050" cap="rnd" cmpd="sng" algn="ctr">
              <a:solidFill>
                <a:srgbClr val="A4A3A4"/>
              </a:solidFill>
              <a:prstDash val="sysDot"/>
              <a:round/>
            </a:ln>
            <a:effectLst/>
          </p:spPr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67D9C03-54F2-72ED-D73C-97EE4D6A56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1550" y="1295652"/>
              <a:ext cx="0" cy="6104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1A6418A-A896-6914-BD5E-1976A8886F0F}"/>
              </a:ext>
            </a:extLst>
          </p:cNvPr>
          <p:cNvGrpSpPr/>
          <p:nvPr/>
        </p:nvGrpSpPr>
        <p:grpSpPr>
          <a:xfrm>
            <a:off x="8252952" y="1389114"/>
            <a:ext cx="9520" cy="1773185"/>
            <a:chOff x="9861550" y="1295652"/>
            <a:chExt cx="9520" cy="1773185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17C59E29-0786-13F8-04EE-62E3BDCC03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1070" y="1914274"/>
              <a:ext cx="0" cy="1154563"/>
            </a:xfrm>
            <a:prstGeom prst="line">
              <a:avLst/>
            </a:prstGeom>
            <a:noFill/>
            <a:ln w="19050" cap="rnd" cmpd="sng" algn="ctr">
              <a:solidFill>
                <a:srgbClr val="A4A3A4"/>
              </a:solidFill>
              <a:prstDash val="sysDot"/>
              <a:round/>
            </a:ln>
            <a:effectLst/>
          </p:spPr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94D0141B-5DA2-FF1F-F1D2-6D03207FC8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1550" y="1295652"/>
              <a:ext cx="0" cy="6104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B95C8C2-FE05-E718-E9EB-A7622DC77EC7}"/>
              </a:ext>
            </a:extLst>
          </p:cNvPr>
          <p:cNvGrpSpPr/>
          <p:nvPr/>
        </p:nvGrpSpPr>
        <p:grpSpPr>
          <a:xfrm>
            <a:off x="6366872" y="1381473"/>
            <a:ext cx="3180" cy="1780826"/>
            <a:chOff x="9861544" y="1295652"/>
            <a:chExt cx="3180" cy="1780826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EF683CEA-C42D-8FC6-EF01-16103BDC6F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61544" y="1914274"/>
              <a:ext cx="3180" cy="1162204"/>
            </a:xfrm>
            <a:prstGeom prst="line">
              <a:avLst/>
            </a:prstGeom>
            <a:noFill/>
            <a:ln w="19050" cap="rnd" cmpd="sng" algn="ctr">
              <a:solidFill>
                <a:srgbClr val="A4A3A4"/>
              </a:solidFill>
              <a:prstDash val="sysDot"/>
              <a:round/>
            </a:ln>
            <a:effectLst/>
          </p:spPr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2989320F-FC0A-27EE-362E-6104E06A4C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1550" y="1295652"/>
              <a:ext cx="0" cy="6104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8759CA4-CCE3-2C17-DC0E-F4A1296CF966}"/>
              </a:ext>
            </a:extLst>
          </p:cNvPr>
          <p:cNvGrpSpPr/>
          <p:nvPr/>
        </p:nvGrpSpPr>
        <p:grpSpPr>
          <a:xfrm>
            <a:off x="4479274" y="1381473"/>
            <a:ext cx="4763" cy="1780826"/>
            <a:chOff x="9861550" y="1295652"/>
            <a:chExt cx="4763" cy="1780826"/>
          </a:xfrm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4BD0A393-72A5-16A4-9009-A03FDC6D07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63133" y="1914274"/>
              <a:ext cx="3180" cy="1162204"/>
            </a:xfrm>
            <a:prstGeom prst="line">
              <a:avLst/>
            </a:prstGeom>
            <a:noFill/>
            <a:ln w="19050" cap="rnd" cmpd="sng" algn="ctr">
              <a:solidFill>
                <a:srgbClr val="A4A3A4"/>
              </a:solidFill>
              <a:prstDash val="sysDot"/>
              <a:round/>
            </a:ln>
            <a:effectLst/>
          </p:spPr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D0F8AC01-BEF9-BA2E-104D-353F7CC685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1550" y="1295652"/>
              <a:ext cx="0" cy="6104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C27A55D-657A-A96F-C1E6-A2366DF427C6}"/>
              </a:ext>
            </a:extLst>
          </p:cNvPr>
          <p:cNvSpPr/>
          <p:nvPr/>
        </p:nvSpPr>
        <p:spPr bwMode="auto">
          <a:xfrm>
            <a:off x="4518727" y="3232313"/>
            <a:ext cx="3689943" cy="47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Отслеживание изменения законодательства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1"/>
                </a:solidFill>
              </a:rPr>
              <a:t>Ручная актуализация информация, формирования отчетных документов в рамках </a:t>
            </a:r>
            <a:r>
              <a:rPr lang="ru-RU" sz="900" dirty="0" err="1">
                <a:solidFill>
                  <a:schemeClr val="tx1"/>
                </a:solidFill>
              </a:rPr>
              <a:t>перекатегорирования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37E0D300-9293-544B-2243-ED30B6530F7C}"/>
              </a:ext>
            </a:extLst>
          </p:cNvPr>
          <p:cNvSpPr/>
          <p:nvPr/>
        </p:nvSpPr>
        <p:spPr bwMode="auto">
          <a:xfrm>
            <a:off x="334962" y="3811583"/>
            <a:ext cx="3979863" cy="1919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Hauss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810D55-2606-FDA8-BD8B-029FD14FDEBC}"/>
              </a:ext>
            </a:extLst>
          </p:cNvPr>
          <p:cNvSpPr txBox="1"/>
          <p:nvPr/>
        </p:nvSpPr>
        <p:spPr bwMode="auto">
          <a:xfrm>
            <a:off x="367194" y="3779824"/>
            <a:ext cx="3844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FFFF"/>
                </a:solidFill>
                <a:latin typeface="TT Firs Neue" panose="02000503030000020004" pitchFamily="2" charset="-52"/>
              </a:rPr>
              <a:t>Категорирование с использование Купол. Документы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8A1F246-3FE5-70A5-13ED-CC0BC5C3B933}"/>
              </a:ext>
            </a:extLst>
          </p:cNvPr>
          <p:cNvCxnSpPr>
            <a:cxnSpLocks/>
          </p:cNvCxnSpPr>
          <p:nvPr/>
        </p:nvCxnSpPr>
        <p:spPr bwMode="auto">
          <a:xfrm>
            <a:off x="4539494" y="4639297"/>
            <a:ext cx="6984236" cy="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  <a:tailEnd type="arrow"/>
          </a:ln>
          <a:effectLst/>
        </p:spPr>
      </p:cxn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9404A94-C8DA-2A63-6F6A-E529977090B7}"/>
              </a:ext>
            </a:extLst>
          </p:cNvPr>
          <p:cNvGrpSpPr/>
          <p:nvPr/>
        </p:nvGrpSpPr>
        <p:grpSpPr>
          <a:xfrm>
            <a:off x="10032490" y="4037023"/>
            <a:ext cx="4" cy="1957377"/>
            <a:chOff x="9861546" y="1295652"/>
            <a:chExt cx="4" cy="1957377"/>
          </a:xfrm>
        </p:grpSpPr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66B7B6E6-6787-1678-6DF1-9A399AE87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1546" y="1914274"/>
              <a:ext cx="0" cy="1338755"/>
            </a:xfrm>
            <a:prstGeom prst="line">
              <a:avLst/>
            </a:prstGeom>
            <a:noFill/>
            <a:ln w="19050" cap="rnd" cmpd="sng" algn="ctr">
              <a:solidFill>
                <a:srgbClr val="A4A3A4"/>
              </a:solidFill>
              <a:prstDash val="sysDot"/>
              <a:round/>
            </a:ln>
            <a:effectLst/>
          </p:spPr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3B98A6E0-9FE0-3046-F178-BC150900D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1550" y="1295652"/>
              <a:ext cx="0" cy="6104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DF0055D0-CAA5-EAE1-71F1-0BB35C901EE4}"/>
              </a:ext>
            </a:extLst>
          </p:cNvPr>
          <p:cNvGrpSpPr/>
          <p:nvPr/>
        </p:nvGrpSpPr>
        <p:grpSpPr>
          <a:xfrm>
            <a:off x="8259711" y="4037023"/>
            <a:ext cx="4" cy="1957377"/>
            <a:chOff x="9861546" y="1295652"/>
            <a:chExt cx="4" cy="1957377"/>
          </a:xfrm>
        </p:grpSpPr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EDCCB01F-FA24-9989-7AF1-AA95B197E8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1546" y="1914274"/>
              <a:ext cx="0" cy="1338755"/>
            </a:xfrm>
            <a:prstGeom prst="line">
              <a:avLst/>
            </a:prstGeom>
            <a:noFill/>
            <a:ln w="19050" cap="rnd" cmpd="sng" algn="ctr">
              <a:solidFill>
                <a:srgbClr val="A4A3A4"/>
              </a:solidFill>
              <a:prstDash val="sysDot"/>
              <a:round/>
            </a:ln>
            <a:effectLst/>
          </p:spPr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DFC66382-2BC5-697D-3155-BE8A092B79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1550" y="1295652"/>
              <a:ext cx="0" cy="6104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6675169-6D64-E54A-7880-87861507DABF}"/>
              </a:ext>
            </a:extLst>
          </p:cNvPr>
          <p:cNvGrpSpPr/>
          <p:nvPr/>
        </p:nvGrpSpPr>
        <p:grpSpPr>
          <a:xfrm>
            <a:off x="6366868" y="4019128"/>
            <a:ext cx="3184" cy="1975272"/>
            <a:chOff x="9861546" y="1295652"/>
            <a:chExt cx="3184" cy="1975272"/>
          </a:xfrm>
        </p:grpSpPr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792537EB-068B-BC78-3EC5-5B05483710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61546" y="1914274"/>
              <a:ext cx="3184" cy="1356650"/>
            </a:xfrm>
            <a:prstGeom prst="line">
              <a:avLst/>
            </a:prstGeom>
            <a:noFill/>
            <a:ln w="19050" cap="rnd" cmpd="sng" algn="ctr">
              <a:solidFill>
                <a:srgbClr val="A4A3A4"/>
              </a:solidFill>
              <a:prstDash val="sysDot"/>
              <a:round/>
            </a:ln>
            <a:effectLst/>
          </p:spPr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9F506158-0FB6-BD86-4C1C-30C4AA7F4D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1550" y="1295652"/>
              <a:ext cx="0" cy="6104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0E36F913-E5C3-994C-DB99-00319F474FEE}"/>
              </a:ext>
            </a:extLst>
          </p:cNvPr>
          <p:cNvCxnSpPr>
            <a:cxnSpLocks/>
          </p:cNvCxnSpPr>
          <p:nvPr/>
        </p:nvCxnSpPr>
        <p:spPr bwMode="auto">
          <a:xfrm>
            <a:off x="1557388" y="4637750"/>
            <a:ext cx="2039887" cy="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  <a:tailEnd type="arrow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2B0C9FC-F167-7894-BA96-A060DB14E9CB}"/>
              </a:ext>
            </a:extLst>
          </p:cNvPr>
          <p:cNvSpPr txBox="1"/>
          <p:nvPr/>
        </p:nvSpPr>
        <p:spPr bwMode="auto">
          <a:xfrm>
            <a:off x="241210" y="4970700"/>
            <a:ext cx="1531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TT Firs Neue" panose="02000503030000020004" pitchFamily="2" charset="-52"/>
              </a:rPr>
              <a:t>Сотрудник службы информационной безопасности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5A8C0CE4-ED2D-DECC-7C75-262F286EB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3823114" y="4439252"/>
            <a:ext cx="506120" cy="34968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E6AA482D-7F00-3B2C-8A2A-D4BB5CA8E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657346" y="4367615"/>
            <a:ext cx="450954" cy="48170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4006CBBB-962C-7300-74DC-924612BBD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669863" y="1881890"/>
            <a:ext cx="450954" cy="4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51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/>
          <p:cNvSpPr/>
          <p:nvPr/>
        </p:nvSpPr>
        <p:spPr bwMode="auto">
          <a:xfrm>
            <a:off x="6209800" y="1395570"/>
            <a:ext cx="5652000" cy="1405828"/>
          </a:xfrm>
          <a:prstGeom prst="roundRect">
            <a:avLst>
              <a:gd name="adj" fmla="val 9035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6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Полный список </a:t>
            </a:r>
            <a:r>
              <a:rPr lang="ru-RU" sz="1400" b="0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активов компании </a:t>
            </a:r>
            <a:br>
              <a:rPr lang="ru-RU" sz="1400" b="0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</a:br>
            <a:r>
              <a:rPr lang="ru-RU" sz="1400" b="0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или предприятия (с возможностью простого </a:t>
            </a:r>
            <a:br>
              <a:rPr lang="ru-RU" sz="1400" b="0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</a:br>
            <a:r>
              <a:rPr lang="ru-RU" sz="1400" b="0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масштабирования и расширения)</a:t>
            </a:r>
            <a:endParaRPr sz="1800" b="0" i="0" u="none" strike="noStrike" cap="none" spc="0" dirty="0">
              <a:ln>
                <a:noFill/>
              </a:ln>
              <a:solidFill>
                <a:schemeClr val="accent1"/>
              </a:solidFill>
              <a:ea typeface="Arial"/>
              <a:cs typeface="Arial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 bwMode="auto">
          <a:xfrm>
            <a:off x="334956" y="2973650"/>
            <a:ext cx="5652000" cy="1422400"/>
          </a:xfrm>
          <a:prstGeom prst="roundRect">
            <a:avLst>
              <a:gd name="adj" fmla="val 1058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6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Учет и оперативное обновление </a:t>
            </a:r>
            <a:r>
              <a:rPr lang="ru-RU" sz="1400" b="0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объектов КИИ </a:t>
            </a:r>
            <a:br>
              <a:rPr lang="ru-RU" sz="1400" b="0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</a:br>
            <a:r>
              <a:rPr lang="ru-RU" sz="1400" b="0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и их состава (в возможностью простого </a:t>
            </a:r>
            <a:br>
              <a:rPr lang="ru-RU" sz="1400" b="0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</a:br>
            <a:r>
              <a:rPr lang="ru-RU" sz="1400" b="0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масштабирования</a:t>
            </a:r>
            <a:r>
              <a:rPr lang="ru-RU" sz="1400" dirty="0">
                <a:solidFill>
                  <a:schemeClr val="accent1"/>
                </a:solidFill>
              </a:rPr>
              <a:t> </a:t>
            </a:r>
            <a:r>
              <a:rPr lang="ru-RU" sz="1400" b="0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и расширения) </a:t>
            </a:r>
            <a:endParaRPr sz="1800" b="0" i="0" u="none" strike="noStrike" cap="none" spc="0" dirty="0">
              <a:ln>
                <a:noFill/>
              </a:ln>
              <a:solidFill>
                <a:schemeClr val="accent1"/>
              </a:solidFill>
              <a:ea typeface="Arial"/>
              <a:cs typeface="Arial"/>
            </a:endParaRPr>
          </a:p>
        </p:txBody>
      </p:sp>
      <p:sp>
        <p:nvSpPr>
          <p:cNvPr id="15" name="Прямоугольник: скругленные углы 14"/>
          <p:cNvSpPr/>
          <p:nvPr/>
        </p:nvSpPr>
        <p:spPr bwMode="auto">
          <a:xfrm>
            <a:off x="6209800" y="2973650"/>
            <a:ext cx="5652000" cy="1422400"/>
          </a:xfrm>
          <a:prstGeom prst="roundRect">
            <a:avLst>
              <a:gd name="adj" fmla="val 11579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Акт категорирования </a:t>
            </a:r>
            <a:r>
              <a:rPr lang="ru-RU" sz="1400" b="0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объектов критической</a:t>
            </a:r>
            <a:br>
              <a:rPr lang="ru-RU" sz="1400" b="0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</a:br>
            <a:r>
              <a:rPr lang="ru-RU" sz="1400" b="0" i="0" u="none" strike="noStrike" cap="none" spc="0" dirty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информационной инфраструктуры предприятия</a:t>
            </a:r>
            <a:endParaRPr sz="1800" b="0" i="0" u="none" strike="noStrike" cap="none" spc="0" dirty="0">
              <a:ln>
                <a:noFill/>
              </a:ln>
              <a:solidFill>
                <a:schemeClr val="accent1"/>
              </a:solidFill>
              <a:ea typeface="Arial"/>
              <a:cs typeface="Arial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 bwMode="auto">
          <a:xfrm>
            <a:off x="334954" y="4572000"/>
            <a:ext cx="5652000" cy="1422400"/>
          </a:xfrm>
          <a:prstGeom prst="roundRect">
            <a:avLst>
              <a:gd name="adj" fmla="val 9422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6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Полный </a:t>
            </a:r>
            <a:r>
              <a:rPr lang="ru-RU" sz="1400" b="1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пакет документов </a:t>
            </a:r>
            <a:br>
              <a:rPr lang="ru-RU" sz="1400" b="1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</a:br>
            <a:r>
              <a:rPr lang="ru-RU" sz="1400" b="0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для информирования регуляторов</a:t>
            </a:r>
            <a:endParaRPr sz="1800" b="0" i="0" u="none" strike="noStrike" cap="none" spc="0">
              <a:ln>
                <a:noFill/>
              </a:ln>
              <a:solidFill>
                <a:schemeClr val="accent1"/>
              </a:solidFill>
              <a:ea typeface="Arial"/>
              <a:cs typeface="Arial"/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 bwMode="auto">
          <a:xfrm>
            <a:off x="6209800" y="4572000"/>
            <a:ext cx="5652000" cy="1422400"/>
          </a:xfrm>
          <a:prstGeom prst="roundRect">
            <a:avLst>
              <a:gd name="adj" fmla="val 10561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6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Значительное сокращение </a:t>
            </a:r>
            <a:r>
              <a:rPr lang="ru-RU" sz="1400" b="1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временных затрат </a:t>
            </a:r>
            <a:br>
              <a:rPr lang="ru-RU" sz="1400" b="0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</a:br>
            <a:r>
              <a:rPr lang="ru-RU" sz="1400" b="0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и </a:t>
            </a:r>
            <a:r>
              <a:rPr lang="ru-RU" sz="1400" b="1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человеческих ресурсов </a:t>
            </a:r>
            <a:r>
              <a:rPr lang="ru-RU" sz="1400" b="0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для проведения первичного </a:t>
            </a:r>
            <a:br>
              <a:rPr lang="ru-RU" sz="1400" b="0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</a:br>
            <a:r>
              <a:rPr lang="ru-RU" sz="1400" b="0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или повторного категорирования</a:t>
            </a:r>
            <a:endParaRPr sz="1800" b="0" i="0" u="none" strike="noStrike" cap="none" spc="0">
              <a:ln>
                <a:noFill/>
              </a:ln>
              <a:solidFill>
                <a:schemeClr val="accent1"/>
              </a:solidFill>
              <a:ea typeface="Arial"/>
              <a:cs typeface="Arial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 bwMode="auto">
          <a:xfrm>
            <a:off x="334954" y="1395570"/>
            <a:ext cx="5652000" cy="1405828"/>
          </a:xfrm>
          <a:prstGeom prst="roundRect">
            <a:avLst>
              <a:gd name="adj" fmla="val 972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6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Возможность </a:t>
            </a:r>
            <a:r>
              <a:rPr lang="ru-RU" sz="1400" b="1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самостоятельного </a:t>
            </a:r>
            <a:r>
              <a:rPr lang="ru-RU" sz="1400" b="0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проведения аудита </a:t>
            </a:r>
            <a:br>
              <a:rPr lang="ru-RU" sz="1400" b="0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</a:br>
            <a:r>
              <a:rPr lang="ru-RU" sz="1400" b="0" i="0" u="none" strike="noStrike" cap="none" spc="0">
                <a:ln>
                  <a:noFill/>
                </a:ln>
                <a:solidFill>
                  <a:schemeClr val="accent1"/>
                </a:solidFill>
                <a:ea typeface="Arial"/>
                <a:cs typeface="Arial"/>
              </a:rPr>
              <a:t>и категорирования с минимальным количеством формальностей и сохранением конфиденциальности</a:t>
            </a:r>
            <a:endParaRPr sz="1800" b="0" i="0" u="none" strike="noStrike" cap="none" spc="0">
              <a:ln>
                <a:noFill/>
              </a:ln>
              <a:solidFill>
                <a:schemeClr val="accent1"/>
              </a:solidFill>
              <a:ea typeface="Arial"/>
              <a:cs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Результаты </a:t>
            </a:r>
            <a:br>
              <a:rPr lang="ru-RU" dirty="0"/>
            </a:br>
            <a:r>
              <a:rPr lang="ru-RU" dirty="0"/>
              <a:t>внедрения продукта</a:t>
            </a:r>
            <a:endParaRPr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5F0C30E-255F-BA43-D1FD-3D10441A6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95065" y="1555759"/>
            <a:ext cx="242260" cy="25877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26DFD31-E122-AE27-9D82-7B8B6FA31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6369194" y="4753378"/>
            <a:ext cx="247506" cy="24750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3F6F2C7-1053-919D-40E0-79841F9CF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492414" y="3173768"/>
            <a:ext cx="220874" cy="2552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E2DBD29-4255-2C2E-479A-B846E60E35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>
            <a:off x="6353739" y="1539993"/>
            <a:ext cx="278415" cy="27841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9DFABA4-5DB1-A771-C1D4-D9377AB3C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auto">
          <a:xfrm>
            <a:off x="6376312" y="3149458"/>
            <a:ext cx="208691" cy="2471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CA79D8C-4ACB-B6FC-603C-C9A4973353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auto">
          <a:xfrm>
            <a:off x="495065" y="4753377"/>
            <a:ext cx="259808" cy="2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7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09114796-7842-8C44-B2F6-9D487F634703}"/>
              </a:ext>
            </a:extLst>
          </p:cNvPr>
          <p:cNvSpPr/>
          <p:nvPr/>
        </p:nvSpPr>
        <p:spPr bwMode="auto">
          <a:xfrm>
            <a:off x="6207125" y="1752600"/>
            <a:ext cx="5654675" cy="4241800"/>
          </a:xfrm>
          <a:prstGeom prst="roundRect">
            <a:avLst>
              <a:gd name="adj" fmla="val 2783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12000" tIns="28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Ускоренное категорирование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При внедрении продукта подготовка полного пакета документов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по 84 ОКИИ заняло 4 рабочих дня (при учёте отраслевой специфики). Ошибок в ходе проверки со стороны регулятора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не выявлено.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Ценообразование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Ввиду того, что заказчик приобретал программное обеспечение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мы смогли предоставить трехлетнюю спецификацию с ежегодной оплатой, тем самым зафиксировать стоимость в договоре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 дать возможность не только корректного прогноза по бюджету,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но и сэкономить.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Ведение информации на протяжении всего цикла жизни объектов КИИ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Вся информация хранилась у заказчика без передачи третьим лицам, что уменьшало риски утечки данных.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5A9CFC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96BA2DC3-B774-9645-AF04-7060AE6B10EE}"/>
              </a:ext>
            </a:extLst>
          </p:cNvPr>
          <p:cNvSpPr/>
          <p:nvPr/>
        </p:nvSpPr>
        <p:spPr bwMode="auto">
          <a:xfrm>
            <a:off x="334963" y="1752600"/>
            <a:ext cx="5649914" cy="4241800"/>
          </a:xfrm>
          <a:prstGeom prst="roundRect">
            <a:avLst>
              <a:gd name="adj" fmla="val 2959"/>
            </a:avLst>
          </a:prstGeom>
          <a:solidFill>
            <a:schemeClr val="bg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12000" tIns="28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Сокращенное время на категорирование</a:t>
            </a:r>
            <a:br>
              <a:rPr lang="ru-RU" sz="1600" b="1" kern="0" dirty="0"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По полученным предписаниям от регулятора необходимо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было провести процедуру категорирования в короткий срок. Подрядные организации проводили процедуру в течении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3-4 месяцев, что не устраивало заказчика.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Непрозрачное ценообразование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Стоимость запланированных в начале года расходов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на процедуру категорирования выросла на 30-40%,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что не входило в рамки бюджета.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Утечка конфиденциальных данных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Компания ранее страдала при утечке конфиденциально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информации и идеальным вариантом был либо найм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сотрудников для категорирования, либо поиск продукта.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" name="Заголовок 2">
            <a:extLst>
              <a:ext uri="{FF2B5EF4-FFF2-40B4-BE49-F238E27FC236}">
                <a16:creationId xmlns:a16="http://schemas.microsoft.com/office/drawing/2014/main" id="{E52C0F72-0137-E54B-BF2B-F0145A030772}"/>
              </a:ext>
            </a:extLst>
          </p:cNvPr>
          <p:cNvSpPr txBox="1">
            <a:spLocks/>
          </p:cNvSpPr>
          <p:nvPr/>
        </p:nvSpPr>
        <p:spPr bwMode="auto"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lang="ru-RU" sz="3600" b="0" i="0" cap="all" spc="25">
                <a:solidFill>
                  <a:schemeClr val="tx1"/>
                </a:solidFill>
                <a:latin typeface="TT Firs Neue"/>
                <a:ea typeface="Verdana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all" spc="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T Firs Neue"/>
                <a:ea typeface="Verdana"/>
                <a:cs typeface="Arial"/>
              </a:rPr>
              <a:t>Пример решения проблем</a:t>
            </a:r>
            <a:endParaRPr kumimoji="0" lang="ru-RU" sz="1100" b="1" i="0" u="none" strike="noStrike" kern="0" cap="all" spc="25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T Firs Neue"/>
              <a:ea typeface="Verdana"/>
              <a:cs typeface="Arial"/>
            </a:endParaRP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2C3DE10B-3C0F-4844-DF5B-71ED1E6D5E75}"/>
              </a:ext>
            </a:extLst>
          </p:cNvPr>
          <p:cNvSpPr txBox="1">
            <a:spLocks/>
          </p:cNvSpPr>
          <p:nvPr/>
        </p:nvSpPr>
        <p:spPr bwMode="auto">
          <a:xfrm>
            <a:off x="254248" y="708387"/>
            <a:ext cx="5141541" cy="374789"/>
          </a:xfrm>
          <a:prstGeom prst="rect">
            <a:avLst/>
          </a:prstGeom>
        </p:spPr>
        <p:txBody>
          <a:bodyPr/>
          <a:lstStyle>
            <a:lvl1pPr marL="0" eaLnBrk="1" hangingPunct="1">
              <a:lnSpc>
                <a:spcPct val="117000"/>
              </a:lnSpc>
              <a:spcAft>
                <a:spcPts val="600"/>
              </a:spcAft>
              <a:defRPr sz="1600">
                <a:latin typeface="+mn-lt"/>
                <a:ea typeface="+mn-ea"/>
                <a:cs typeface="+mn-cs"/>
              </a:defRPr>
            </a:lvl1pPr>
            <a:lvl2pPr marL="361950" indent="-285750" eaLnBrk="1" hangingPunct="1">
              <a:lnSpc>
                <a:spcPct val="1170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+mn-cs"/>
              </a:defRPr>
            </a:lvl2pPr>
            <a:lvl3pPr marL="914400" eaLnBrk="1" hangingPunct="1">
              <a:lnSpc>
                <a:spcPct val="117000"/>
              </a:lnSpc>
              <a:spcAft>
                <a:spcPts val="600"/>
              </a:spcAft>
              <a:defRPr sz="1600">
                <a:latin typeface="+mn-lt"/>
                <a:ea typeface="+mn-ea"/>
                <a:cs typeface="+mn-cs"/>
              </a:defRPr>
            </a:lvl3pPr>
            <a:lvl4pPr marL="1371600" eaLnBrk="1" hangingPunct="1">
              <a:lnSpc>
                <a:spcPct val="117000"/>
              </a:lnSpc>
              <a:spcAft>
                <a:spcPts val="600"/>
              </a:spcAft>
              <a:defRPr sz="1600">
                <a:latin typeface="+mn-lt"/>
                <a:ea typeface="+mn-ea"/>
                <a:cs typeface="+mn-cs"/>
              </a:defRPr>
            </a:lvl4pPr>
            <a:lvl5pPr marL="1828800" eaLnBrk="1" hangingPunct="1">
              <a:lnSpc>
                <a:spcPct val="117000"/>
              </a:lnSpc>
              <a:spcAft>
                <a:spcPts val="600"/>
              </a:spcAft>
              <a:defRPr sz="1600"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kumimoji="0" lang="ru-RU" i="0" u="none" strike="noStrike" kern="0" spc="25" normalizeH="0" baseline="0" noProof="0" dirty="0">
                <a:ln>
                  <a:noFill/>
                </a:ln>
                <a:effectLst/>
                <a:uLnTx/>
                <a:uFillTx/>
                <a:latin typeface="TT Firs Neue"/>
                <a:ea typeface="Verdana"/>
                <a:cs typeface="Arial"/>
              </a:rPr>
              <a:t>Крупный промышленный холдинг</a:t>
            </a:r>
            <a:endParaRPr lang="ru-RU" kern="0" dirty="0">
              <a:latin typeface="TT Firs Neue" panose="02000503030000020004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3B9B7-DE43-C2DF-6C07-704876A1311A}"/>
              </a:ext>
            </a:extLst>
          </p:cNvPr>
          <p:cNvSpPr txBox="1"/>
          <p:nvPr/>
        </p:nvSpPr>
        <p:spPr bwMode="auto">
          <a:xfrm>
            <a:off x="330200" y="1289726"/>
            <a:ext cx="514154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T Firs Neue DemiBold" panose="02000503030000020004" pitchFamily="2" charset="0"/>
              </a:rPr>
              <a:t>Проблема клиент до внедрения продукта</a:t>
            </a:r>
            <a:endParaRPr kumimoji="0" sz="2000" b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T Firs Neue DemiBold" panose="0200050303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B041C4-AC00-E9B5-C03F-F3784243106D}"/>
              </a:ext>
            </a:extLst>
          </p:cNvPr>
          <p:cNvSpPr txBox="1"/>
          <p:nvPr/>
        </p:nvSpPr>
        <p:spPr bwMode="auto">
          <a:xfrm>
            <a:off x="6207125" y="1289726"/>
            <a:ext cx="473672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T Firs Neue DemiBold" panose="02000503030000020004" pitchFamily="2" charset="0"/>
              </a:rPr>
              <a:t>Результат внедрения продукта</a:t>
            </a:r>
            <a:endParaRPr kumimoji="0" sz="2000" b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T Firs Neue DemiBold" panose="02000503030000020004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C38588-D688-BDF2-C4A8-37E76D503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536285" y="3369713"/>
            <a:ext cx="252000" cy="252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2688CF-F974-BFAB-F633-37024344C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546795" y="2118006"/>
            <a:ext cx="241490" cy="2414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432652-B14B-96EF-8C0D-35BAEC7FC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536285" y="4505419"/>
            <a:ext cx="252000" cy="2329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891E5D-E577-45B3-A567-01E8F144AE1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>
            <a:off x="6470650" y="2147838"/>
            <a:ext cx="211108" cy="2072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57AF94-9698-62C3-ED8E-090A491CB0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auto">
          <a:xfrm>
            <a:off x="6470650" y="3355579"/>
            <a:ext cx="208270" cy="2126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E10F05-328F-60EC-D9BE-C4C9E26F08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auto">
          <a:xfrm>
            <a:off x="6470650" y="4772859"/>
            <a:ext cx="208270" cy="21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03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323E878-0741-F4F7-8B20-241A97EA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сведений об объектах КИИ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51723BC3-E73C-4C94-BCBF-97B5DD32D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Ключевые функции системы</a:t>
            </a:r>
          </a:p>
        </p:txBody>
      </p:sp>
      <p:sp>
        <p:nvSpPr>
          <p:cNvPr id="8" name="Скругленный прямоугольник 19">
            <a:extLst>
              <a:ext uri="{FF2B5EF4-FFF2-40B4-BE49-F238E27FC236}">
                <a16:creationId xmlns:a16="http://schemas.microsoft.com/office/drawing/2014/main" id="{D6E9AD78-578A-4C85-92CD-B2A8388BD1C7}"/>
              </a:ext>
            </a:extLst>
          </p:cNvPr>
          <p:cNvSpPr/>
          <p:nvPr/>
        </p:nvSpPr>
        <p:spPr>
          <a:xfrm>
            <a:off x="1706962" y="3036272"/>
            <a:ext cx="8261986" cy="2052564"/>
          </a:xfrm>
          <a:prstGeom prst="roundRect">
            <a:avLst>
              <a:gd name="adj" fmla="val 2759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Firs Neue" panose="02000503030000020004" pitchFamily="2" charset="0"/>
              <a:ea typeface="+mn-ea"/>
              <a:cs typeface="+mn-cs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160A6979-ABFC-415D-98A1-37AAEE22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830" y="6426327"/>
            <a:ext cx="342969" cy="153888"/>
          </a:xfrm>
        </p:spPr>
        <p:txBody>
          <a:bodyPr/>
          <a:lstStyle/>
          <a:p>
            <a:fld id="{BC1A868E-D3B8-9840-A7B6-A7FDB00232BD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6194DC-4859-439C-9E13-45B1C55C4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2" y="1412727"/>
            <a:ext cx="10140137" cy="4805727"/>
          </a:xfrm>
          <a:prstGeom prst="roundRect">
            <a:avLst>
              <a:gd name="adj" fmla="val 1633"/>
            </a:avLst>
          </a:prstGeom>
          <a:solidFill>
            <a:srgbClr val="FFFFFF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8C5396-0CB6-4FDC-88CF-9986BD9F5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13" y="1445305"/>
            <a:ext cx="1078378" cy="6253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928DE5-96F5-47BE-8CC4-FB5F83564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800" y="2436934"/>
            <a:ext cx="5139268" cy="3042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C00C64-91BD-4185-B424-D53624725356}"/>
              </a:ext>
            </a:extLst>
          </p:cNvPr>
          <p:cNvSpPr txBox="1"/>
          <p:nvPr/>
        </p:nvSpPr>
        <p:spPr>
          <a:xfrm>
            <a:off x="5284938" y="2659776"/>
            <a:ext cx="4021912" cy="2847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108000" tIns="36000" rIns="72000" bIns="36000" rtlCol="0" anchor="t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Формирование списка активов для объектов КИИ</a:t>
            </a:r>
          </a:p>
        </p:txBody>
      </p:sp>
    </p:spTree>
    <p:extLst>
      <p:ext uri="{BB962C8B-B14F-4D97-AF65-F5344CB8AC3E}">
        <p14:creationId xmlns:p14="http://schemas.microsoft.com/office/powerpoint/2010/main" val="2290949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86AFCBC-21CE-426F-9E4E-ED288D83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3573263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5">
            <a:extLst>
              <a:ext uri="{FF2B5EF4-FFF2-40B4-BE49-F238E27FC236}">
                <a16:creationId xmlns:a16="http://schemas.microsoft.com/office/drawing/2014/main" id="{650C5EE9-E4ED-4C90-82AD-CCDF9C945F57}"/>
              </a:ext>
            </a:extLst>
          </p:cNvPr>
          <p:cNvSpPr txBox="1">
            <a:spLocks/>
          </p:cNvSpPr>
          <p:nvPr/>
        </p:nvSpPr>
        <p:spPr>
          <a:xfrm>
            <a:off x="334962" y="1682623"/>
            <a:ext cx="4541838" cy="95410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eaLnBrk="1" hangingPunct="1">
              <a:lnSpc>
                <a:spcPct val="117000"/>
              </a:lnSpc>
              <a:spcAft>
                <a:spcPts val="600"/>
              </a:spcAft>
              <a:defRPr sz="1600">
                <a:latin typeface="+mn-lt"/>
                <a:ea typeface="+mn-ea"/>
                <a:cs typeface="+mn-cs"/>
              </a:defRPr>
            </a:lvl1pPr>
            <a:lvl2pPr marL="361950" indent="-285750" eaLnBrk="1" hangingPunct="1">
              <a:lnSpc>
                <a:spcPct val="1170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+mn-cs"/>
              </a:defRPr>
            </a:lvl2pPr>
            <a:lvl3pPr marL="914400" eaLnBrk="1" hangingPunct="1">
              <a:lnSpc>
                <a:spcPct val="117000"/>
              </a:lnSpc>
              <a:spcAft>
                <a:spcPts val="600"/>
              </a:spcAft>
              <a:defRPr sz="1600">
                <a:latin typeface="+mn-lt"/>
                <a:ea typeface="+mn-ea"/>
                <a:cs typeface="+mn-cs"/>
              </a:defRPr>
            </a:lvl3pPr>
            <a:lvl4pPr marL="1371600" eaLnBrk="1" hangingPunct="1">
              <a:lnSpc>
                <a:spcPct val="117000"/>
              </a:lnSpc>
              <a:spcAft>
                <a:spcPts val="600"/>
              </a:spcAft>
              <a:defRPr sz="1600">
                <a:latin typeface="+mn-lt"/>
                <a:ea typeface="+mn-ea"/>
                <a:cs typeface="+mn-cs"/>
              </a:defRPr>
            </a:lvl4pPr>
            <a:lvl5pPr marL="1828800" eaLnBrk="1" hangingPunct="1">
              <a:lnSpc>
                <a:spcPct val="117000"/>
              </a:lnSpc>
              <a:spcAft>
                <a:spcPts val="600"/>
              </a:spcAft>
              <a:defRPr sz="1600"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800" b="1" kern="0" dirty="0">
                <a:solidFill>
                  <a:schemeClr val="accent1"/>
                </a:solidFill>
                <a:latin typeface="TT Firs Neue DemiBold" panose="02000503030000020004" pitchFamily="2" charset="0"/>
              </a:rPr>
              <a:t>При развитии продуктов </a:t>
            </a:r>
            <a:br>
              <a:rPr lang="ru-RU" sz="2800" b="1" kern="0" dirty="0">
                <a:solidFill>
                  <a:schemeClr val="accent1"/>
                </a:solidFill>
                <a:latin typeface="TT Firs Neue DemiBold" panose="02000503030000020004" pitchFamily="2" charset="0"/>
              </a:rPr>
            </a:br>
            <a:r>
              <a:rPr lang="ru-RU" sz="2800" b="1" kern="0" dirty="0">
                <a:solidFill>
                  <a:schemeClr val="accent1"/>
                </a:solidFill>
                <a:latin typeface="TT Firs Neue DemiBold" panose="02000503030000020004" pitchFamily="2" charset="0"/>
              </a:rPr>
              <a:t>мы ориентируемся на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8E4D9F-FBA0-0910-C213-6D0BEE8E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НОТА</a:t>
            </a:r>
            <a:r>
              <a:rPr lang="en-GB" dirty="0"/>
              <a:t> </a:t>
            </a:r>
            <a:r>
              <a:rPr lang="ru-RU" dirty="0"/>
              <a:t>КУПОЛ</a:t>
            </a:r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E8692FD3-C1C4-4FF5-B48D-14681B5266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68E-D3B8-9840-A7B6-A7FDB00232BD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4799CE9-72DF-4485-941A-3AF7FAADB7D2}"/>
              </a:ext>
            </a:extLst>
          </p:cNvPr>
          <p:cNvSpPr/>
          <p:nvPr/>
        </p:nvSpPr>
        <p:spPr bwMode="auto">
          <a:xfrm>
            <a:off x="334960" y="3517900"/>
            <a:ext cx="4186240" cy="2468608"/>
          </a:xfrm>
          <a:prstGeom prst="roundRect">
            <a:avLst>
              <a:gd name="adj" fmla="val 43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008000" rtlCol="0" anchor="ctr"/>
          <a:lstStyle/>
          <a:p>
            <a:r>
              <a:rPr lang="ru-RU" sz="2000" dirty="0">
                <a:latin typeface="TT Firs Neue" panose="02000503030000020004" pitchFamily="2" charset="-52"/>
              </a:rPr>
              <a:t>Мы открыты для получения обратной связи!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7AD587C-8E99-4D7D-8C4F-EF6B778FD463}"/>
              </a:ext>
            </a:extLst>
          </p:cNvPr>
          <p:cNvSpPr/>
          <p:nvPr/>
        </p:nvSpPr>
        <p:spPr bwMode="auto">
          <a:xfrm>
            <a:off x="5219700" y="1752816"/>
            <a:ext cx="6637340" cy="698284"/>
          </a:xfrm>
          <a:prstGeom prst="roundRect">
            <a:avLst>
              <a:gd name="adj" fmla="val 783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pPr>
              <a:spcAft>
                <a:spcPts val="1000"/>
              </a:spcAft>
              <a:buClr>
                <a:schemeClr val="accent1"/>
              </a:buClr>
              <a:buSzPct val="120000"/>
            </a:pPr>
            <a:r>
              <a:rPr lang="ru-RU" sz="2000" dirty="0">
                <a:solidFill>
                  <a:schemeClr val="accent1"/>
                </a:solidFill>
                <a:latin typeface="TT Firs Neue" panose="02000503030000020004" pitchFamily="2" charset="-52"/>
              </a:rPr>
              <a:t>Современные технологии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5D17CC5-075E-422C-B4D8-7B80FEE25B61}"/>
              </a:ext>
            </a:extLst>
          </p:cNvPr>
          <p:cNvSpPr>
            <a:spLocks/>
          </p:cNvSpPr>
          <p:nvPr/>
        </p:nvSpPr>
        <p:spPr bwMode="auto">
          <a:xfrm>
            <a:off x="5219700" y="2641816"/>
            <a:ext cx="6637340" cy="698284"/>
          </a:xfrm>
          <a:prstGeom prst="roundRect">
            <a:avLst>
              <a:gd name="adj" fmla="val 783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pPr>
              <a:spcAft>
                <a:spcPts val="1000"/>
              </a:spcAft>
              <a:buClr>
                <a:schemeClr val="accent1"/>
              </a:buClr>
              <a:buSzPct val="120000"/>
            </a:pPr>
            <a:r>
              <a:rPr lang="ru-RU" sz="2000" dirty="0">
                <a:solidFill>
                  <a:schemeClr val="accent1"/>
                </a:solidFill>
                <a:latin typeface="TT Firs Neue" panose="02000503030000020004" pitchFamily="2" charset="-52"/>
              </a:rPr>
              <a:t>Зарубежные и российские тренды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6441AFF-293A-4412-9937-EEC72E1ACB73}"/>
              </a:ext>
            </a:extLst>
          </p:cNvPr>
          <p:cNvSpPr>
            <a:spLocks/>
          </p:cNvSpPr>
          <p:nvPr/>
        </p:nvSpPr>
        <p:spPr bwMode="auto">
          <a:xfrm>
            <a:off x="5219700" y="3517900"/>
            <a:ext cx="6637340" cy="698284"/>
          </a:xfrm>
          <a:prstGeom prst="roundRect">
            <a:avLst>
              <a:gd name="adj" fmla="val 783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pPr>
              <a:spcAft>
                <a:spcPts val="1000"/>
              </a:spcAft>
              <a:buClr>
                <a:schemeClr val="accent1"/>
              </a:buClr>
              <a:buSzPct val="120000"/>
            </a:pPr>
            <a:r>
              <a:rPr lang="ru-RU" sz="2000" dirty="0">
                <a:solidFill>
                  <a:schemeClr val="accent1"/>
                </a:solidFill>
                <a:latin typeface="TT Firs Neue" panose="02000503030000020004" pitchFamily="2" charset="-52"/>
              </a:rPr>
              <a:t>Требования регуляторов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FAD01A3-F64D-448F-9988-E2F8D47F0EDB}"/>
              </a:ext>
            </a:extLst>
          </p:cNvPr>
          <p:cNvSpPr>
            <a:spLocks/>
          </p:cNvSpPr>
          <p:nvPr/>
        </p:nvSpPr>
        <p:spPr bwMode="auto">
          <a:xfrm>
            <a:off x="5219700" y="4406900"/>
            <a:ext cx="6637340" cy="698500"/>
          </a:xfrm>
          <a:prstGeom prst="roundRect">
            <a:avLst>
              <a:gd name="adj" fmla="val 783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pPr>
              <a:spcAft>
                <a:spcPts val="1000"/>
              </a:spcAft>
              <a:buClr>
                <a:schemeClr val="accent1"/>
              </a:buClr>
              <a:buSzPct val="120000"/>
            </a:pPr>
            <a:r>
              <a:rPr lang="ru-RU" sz="2000" dirty="0">
                <a:solidFill>
                  <a:schemeClr val="accent1"/>
                </a:solidFill>
                <a:latin typeface="TT Firs Neue" panose="02000503030000020004" pitchFamily="2" charset="-52"/>
              </a:rPr>
              <a:t>Отраслевые требования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98C6321-7214-4E54-A436-1A5C8A7757EA}"/>
              </a:ext>
            </a:extLst>
          </p:cNvPr>
          <p:cNvSpPr>
            <a:spLocks/>
          </p:cNvSpPr>
          <p:nvPr/>
        </p:nvSpPr>
        <p:spPr bwMode="auto">
          <a:xfrm>
            <a:off x="5219700" y="5283200"/>
            <a:ext cx="6637340" cy="703307"/>
          </a:xfrm>
          <a:prstGeom prst="roundRect">
            <a:avLst>
              <a:gd name="adj" fmla="val 783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pPr>
              <a:spcAft>
                <a:spcPts val="1000"/>
              </a:spcAft>
              <a:buClr>
                <a:schemeClr val="accent1"/>
              </a:buClr>
              <a:buSzPct val="120000"/>
            </a:pPr>
            <a:r>
              <a:rPr lang="ru-RU" sz="2000" dirty="0">
                <a:solidFill>
                  <a:schemeClr val="accent1"/>
                </a:solidFill>
                <a:latin typeface="TT Firs Neue" panose="02000503030000020004" pitchFamily="2" charset="-52"/>
              </a:rPr>
              <a:t>Требования отдельных заказчиков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C6F7B03-82C8-4F13-B92B-E1B9C02C4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601092" y="3873500"/>
            <a:ext cx="783208" cy="9050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F0447A-36DC-0BE5-B0C1-A153D44923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5451888" y="4613570"/>
            <a:ext cx="316021" cy="32993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1AD01F9-DA59-0C8B-91D3-9B4C84869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5480916" y="2000230"/>
            <a:ext cx="304079" cy="21009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4E2D911-330F-BE07-B427-DACFD75626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>
            <a:off x="5477428" y="3750051"/>
            <a:ext cx="304079" cy="235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800B4F-856E-B611-EFF1-3176AC1F45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auto">
          <a:xfrm>
            <a:off x="5504800" y="5500688"/>
            <a:ext cx="263345" cy="2813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C6EBA9B-DD31-296E-93A8-FA5A37F83E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auto">
          <a:xfrm>
            <a:off x="5504800" y="2832100"/>
            <a:ext cx="263948" cy="3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29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8F574DA7-AC70-4532-AE1C-C48448DA62DF}"/>
              </a:ext>
            </a:extLst>
          </p:cNvPr>
          <p:cNvSpPr txBox="1">
            <a:spLocks/>
          </p:cNvSpPr>
          <p:nvPr/>
        </p:nvSpPr>
        <p:spPr>
          <a:xfrm>
            <a:off x="225585" y="1199735"/>
            <a:ext cx="5680364" cy="199362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solidFill>
                <a:schemeClr val="bg1"/>
              </a:solidFill>
              <a:latin typeface="TT Firs Neue DemiBold" panose="02000503030000020004" pitchFamily="50" charset="-52"/>
              <a:ea typeface="+mn-ea"/>
              <a:cs typeface="Arial"/>
            </a:endParaRPr>
          </a:p>
          <a:p>
            <a:r>
              <a:rPr lang="ru-RU" sz="4800" b="1" dirty="0">
                <a:solidFill>
                  <a:schemeClr val="bg1"/>
                </a:solidFill>
                <a:latin typeface="TT Firs Neue DemiBold" panose="02000503030000020004" pitchFamily="50" charset="-52"/>
                <a:ea typeface="+mn-ea"/>
                <a:cs typeface="Arial"/>
              </a:rPr>
              <a:t>СПАСИБО</a:t>
            </a:r>
            <a:br>
              <a:rPr lang="ru-RU" sz="4800" b="1" dirty="0">
                <a:solidFill>
                  <a:schemeClr val="bg1"/>
                </a:solidFill>
                <a:latin typeface="TT Firs Neue DemiBold" panose="02000503030000020004" pitchFamily="50" charset="-52"/>
                <a:ea typeface="+mn-ea"/>
                <a:cs typeface="Arial"/>
              </a:rPr>
            </a:br>
            <a:r>
              <a:rPr lang="ru-RU" sz="4800" b="1" dirty="0">
                <a:solidFill>
                  <a:schemeClr val="bg1"/>
                </a:solidFill>
                <a:latin typeface="TT Firs Neue DemiBold" panose="02000503030000020004" pitchFamily="50" charset="-52"/>
                <a:ea typeface="+mn-ea"/>
                <a:cs typeface="Arial"/>
              </a:rPr>
              <a:t>ЗА ВНИМАНИЕ!</a:t>
            </a:r>
          </a:p>
          <a:p>
            <a:r>
              <a:rPr lang="ru-RU" sz="4800" b="1" dirty="0">
                <a:solidFill>
                  <a:schemeClr val="bg1"/>
                </a:solidFill>
                <a:latin typeface="TT Firs Neue DemiBold" panose="02000503030000020004" pitchFamily="50" charset="-52"/>
                <a:ea typeface="+mn-ea"/>
                <a:cs typeface="Arial"/>
              </a:rPr>
              <a:t>ВОПРОСЫ?</a:t>
            </a:r>
            <a:br>
              <a:rPr lang="ru-RU" sz="4800" b="1" dirty="0">
                <a:solidFill>
                  <a:schemeClr val="bg1"/>
                </a:solidFill>
                <a:latin typeface="TT Firs Neue DemiBold" panose="02000503030000020004" pitchFamily="50" charset="-52"/>
                <a:ea typeface="+mn-ea"/>
                <a:cs typeface="Arial"/>
              </a:rPr>
            </a:br>
            <a:endParaRPr lang="ru-RU" sz="4800" b="1" dirty="0">
              <a:solidFill>
                <a:schemeClr val="bg1"/>
              </a:solidFill>
              <a:latin typeface="TT Firs Neue DemiBold" panose="02000503030000020004" pitchFamily="50" charset="-52"/>
              <a:ea typeface="+mn-ea"/>
              <a:cs typeface="Arial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3BA61FFC-6A68-4EA7-AD19-EF6D8653CA84}"/>
              </a:ext>
            </a:extLst>
          </p:cNvPr>
          <p:cNvSpPr txBox="1">
            <a:spLocks/>
          </p:cNvSpPr>
          <p:nvPr/>
        </p:nvSpPr>
        <p:spPr>
          <a:xfrm>
            <a:off x="225585" y="4531564"/>
            <a:ext cx="2580887" cy="125833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ALS Hauss" panose="02000000000000000000" pitchFamily="2" charset="0"/>
                <a:cs typeface="Arial" panose="020B0604020202020204" pitchFamily="34" charset="0"/>
              </a:rPr>
              <a:t>Контакты для связи</a:t>
            </a:r>
            <a:r>
              <a:rPr lang="en-US" sz="1800" b="1" dirty="0">
                <a:solidFill>
                  <a:schemeClr val="bg1"/>
                </a:solidFill>
                <a:latin typeface="ALS Hauss" panose="02000000000000000000" pitchFamily="2" charset="0"/>
                <a:cs typeface="Arial" panose="020B0604020202020204" pitchFamily="34" charset="0"/>
              </a:rPr>
              <a:t>:</a:t>
            </a:r>
            <a:endParaRPr lang="ru-RU" sz="1800" b="1" dirty="0">
              <a:solidFill>
                <a:schemeClr val="bg1"/>
              </a:solidFill>
              <a:latin typeface="ALS Hauss" panose="02000000000000000000" pitchFamily="2" charset="0"/>
              <a:cs typeface="Arial" panose="020B0604020202020204" pitchFamily="34" charset="0"/>
            </a:endParaRPr>
          </a:p>
          <a:p>
            <a:pPr algn="l"/>
            <a:endParaRPr lang="en-US" sz="1800" b="1" dirty="0">
              <a:solidFill>
                <a:schemeClr val="bg1"/>
              </a:solidFill>
              <a:latin typeface="ALS Hauss" panose="02000000000000000000" pitchFamily="2" charset="0"/>
              <a:cs typeface="Arial" panose="020B0604020202020204" pitchFamily="34" charset="0"/>
            </a:endParaRPr>
          </a:p>
          <a:p>
            <a:pPr algn="l"/>
            <a:r>
              <a:rPr lang="ru-RU" sz="1800" b="1" dirty="0">
                <a:solidFill>
                  <a:schemeClr val="bg1"/>
                </a:solidFill>
                <a:latin typeface="ALS Hauss" panose="02000000000000000000" pitchFamily="2" charset="0"/>
                <a:cs typeface="Arial" panose="020B0604020202020204" pitchFamily="34" charset="0"/>
              </a:rPr>
              <a:t>Игорь Морозов</a:t>
            </a:r>
            <a:br>
              <a:rPr lang="ru-RU" sz="1800" dirty="0">
                <a:solidFill>
                  <a:schemeClr val="bg1"/>
                </a:solidFill>
                <a:latin typeface="ALS Hauss" panose="02000000000000000000" pitchFamily="2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LS Hauss" panose="02000000000000000000" pitchFamily="2" charset="0"/>
                <a:cs typeface="Arial" panose="020B0604020202020204" pitchFamily="34" charset="0"/>
              </a:rPr>
              <a:t>Коммерческий директор</a:t>
            </a:r>
            <a:br>
              <a:rPr lang="ru-RU" sz="1400" dirty="0">
                <a:solidFill>
                  <a:schemeClr val="bg1"/>
                </a:solidFill>
                <a:latin typeface="ALS Hauss" panose="02000000000000000000" pitchFamily="2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LS Hauss" panose="02000000000000000000" pitchFamily="2" charset="0"/>
                <a:cs typeface="Arial" panose="020B0604020202020204" pitchFamily="34" charset="0"/>
              </a:rPr>
              <a:t>НОТА КУПОЛ</a:t>
            </a:r>
            <a:br>
              <a:rPr lang="ru-RU" sz="1400" dirty="0">
                <a:solidFill>
                  <a:schemeClr val="bg1"/>
                </a:solidFill>
                <a:latin typeface="ALS Hauss" panose="02000000000000000000" pitchFamily="2" charset="0"/>
                <a:cs typeface="Arial" panose="020B0604020202020204" pitchFamily="34" charset="0"/>
              </a:rPr>
            </a:br>
            <a:r>
              <a:rPr lang="en-GB" sz="1400" b="1" dirty="0" err="1">
                <a:solidFill>
                  <a:schemeClr val="bg1"/>
                </a:solidFill>
                <a:latin typeface="ALS Hauss" panose="02000000000000000000" pitchFamily="2" charset="0"/>
                <a:cs typeface="Arial" panose="020B0604020202020204" pitchFamily="34" charset="0"/>
              </a:rPr>
              <a:t>ISMorozov@nota.tech</a:t>
            </a:r>
            <a:b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  <a:cs typeface="Arial" panose="020B0604020202020204" pitchFamily="34" charset="0"/>
              </a:rPr>
              <a:t>+7 9</a:t>
            </a:r>
            <a:r>
              <a:rPr lang="ru-RU" sz="1400" b="1" dirty="0">
                <a:solidFill>
                  <a:schemeClr val="bg1"/>
                </a:solidFill>
                <a:latin typeface="ALS Hauss" panose="02000000000000000000" pitchFamily="2" charset="0"/>
                <a:cs typeface="Arial" panose="020B0604020202020204" pitchFamily="34" charset="0"/>
              </a:rPr>
              <a:t>64</a:t>
            </a:r>
            <a:r>
              <a:rPr lang="en-GB" sz="1400" b="1" dirty="0">
                <a:solidFill>
                  <a:schemeClr val="bg1"/>
                </a:solidFill>
                <a:latin typeface="ALS Hauss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LS Hauss" panose="02000000000000000000" pitchFamily="2" charset="0"/>
                <a:cs typeface="Arial" panose="020B0604020202020204" pitchFamily="34" charset="0"/>
              </a:rPr>
              <a:t>528 76 28</a:t>
            </a:r>
            <a:endParaRPr lang="ru-RU" sz="1800" b="1" dirty="0">
              <a:solidFill>
                <a:schemeClr val="bg1"/>
              </a:solidFill>
              <a:latin typeface="ALS Hauss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5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1A660-7072-F9DA-47A5-20CF6AB86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0786C7-5654-32A1-284E-A89DB4D9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98800"/>
            <a:ext cx="7453986" cy="512448"/>
          </a:xfrm>
        </p:spPr>
        <p:txBody>
          <a:bodyPr/>
          <a:lstStyle/>
          <a:p>
            <a:r>
              <a:rPr lang="ru-RU" b="0" dirty="0"/>
              <a:t>нота Купол. Управление</a:t>
            </a:r>
            <a:endParaRPr lang="ru-RU" dirty="0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B0536EA-D381-D73A-D064-183B940A2589}"/>
              </a:ext>
            </a:extLst>
          </p:cNvPr>
          <p:cNvSpPr txBox="1">
            <a:spLocks/>
          </p:cNvSpPr>
          <p:nvPr/>
        </p:nvSpPr>
        <p:spPr>
          <a:xfrm>
            <a:off x="334963" y="1050289"/>
            <a:ext cx="675952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lnSpc>
                <a:spcPct val="90000"/>
              </a:lnSpc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ru-RU" sz="2000" dirty="0"/>
              <a:t>Единый </a:t>
            </a:r>
            <a:r>
              <a:rPr lang="ru-RU" sz="2000" dirty="0" err="1"/>
              <a:t>мультивендорный</a:t>
            </a:r>
            <a:r>
              <a:rPr lang="ru-RU" sz="2000" dirty="0"/>
              <a:t> центр контроля, анализа и управления политиками сетевой безопасности на устройствах МЭ, </a:t>
            </a:r>
            <a:r>
              <a:rPr lang="en" sz="2000" dirty="0"/>
              <a:t>UTM </a:t>
            </a:r>
            <a:r>
              <a:rPr lang="ru-RU" sz="2000" dirty="0"/>
              <a:t>и </a:t>
            </a:r>
            <a:r>
              <a:rPr lang="en" sz="2000" dirty="0"/>
              <a:t>NGFW</a:t>
            </a:r>
          </a:p>
        </p:txBody>
      </p:sp>
    </p:spTree>
    <p:extLst>
      <p:ext uri="{BB962C8B-B14F-4D97-AF65-F5344CB8AC3E}">
        <p14:creationId xmlns:p14="http://schemas.microsoft.com/office/powerpoint/2010/main" val="272330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BC55A75-6E2D-80C5-B44E-F0C9B1A6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1785104"/>
          </a:xfrm>
        </p:spPr>
        <p:txBody>
          <a:bodyPr/>
          <a:lstStyle/>
          <a:p>
            <a:r>
              <a:rPr lang="ru-RU" sz="3200" dirty="0"/>
              <a:t>проблемы управления политиками безопасности в </a:t>
            </a:r>
            <a:r>
              <a:rPr lang="ru-RU" sz="3200" dirty="0" err="1"/>
              <a:t>мультивендорной</a:t>
            </a:r>
            <a:r>
              <a:rPr lang="ru-RU" sz="3200" dirty="0"/>
              <a:t> инфраструктуре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A93F0A7-E292-4321-AF4C-F2C55E48B2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68E-D3B8-9840-A7B6-A7FDB00232B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9" name="Скругленный прямоугольник 14">
            <a:extLst>
              <a:ext uri="{FF2B5EF4-FFF2-40B4-BE49-F238E27FC236}">
                <a16:creationId xmlns:a16="http://schemas.microsoft.com/office/drawing/2014/main" id="{AE29C318-D3CF-4688-9718-E361A8F2FC98}"/>
              </a:ext>
            </a:extLst>
          </p:cNvPr>
          <p:cNvSpPr>
            <a:spLocks/>
          </p:cNvSpPr>
          <p:nvPr/>
        </p:nvSpPr>
        <p:spPr bwMode="auto">
          <a:xfrm>
            <a:off x="334962" y="1973632"/>
            <a:ext cx="2712088" cy="1908000"/>
          </a:xfrm>
          <a:prstGeom prst="roundRect">
            <a:avLst>
              <a:gd name="adj" fmla="val 348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b="1" kern="0" dirty="0">
                <a:solidFill>
                  <a:schemeClr val="bg1"/>
                </a:solidFill>
                <a:latin typeface="Arial" panose="020B0604020202020204"/>
              </a:rPr>
              <a:t>Оптимизация политик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kern="0" dirty="0">
                <a:solidFill>
                  <a:schemeClr val="bg1"/>
                </a:solidFill>
                <a:latin typeface="Arial" panose="020B0604020202020204"/>
              </a:rPr>
              <a:t>Как эффективно </a:t>
            </a:r>
            <a:r>
              <a:rPr lang="ru-RU" sz="1400" kern="0" dirty="0" err="1">
                <a:solidFill>
                  <a:schemeClr val="bg1"/>
                </a:solidFill>
                <a:latin typeface="Arial" panose="020B0604020202020204"/>
              </a:rPr>
              <a:t>анализи</a:t>
            </a:r>
            <a:r>
              <a:rPr lang="ru-RU" sz="1400" kern="0" dirty="0">
                <a:solidFill>
                  <a:schemeClr val="bg1"/>
                </a:solidFill>
                <a:latin typeface="Arial" panose="020B0604020202020204"/>
              </a:rPr>
              <a:t>-</a:t>
            </a:r>
            <a:br>
              <a:rPr lang="ru-RU" sz="1400" kern="0" dirty="0">
                <a:solidFill>
                  <a:schemeClr val="bg1"/>
                </a:solidFill>
                <a:latin typeface="Arial" panose="020B0604020202020204"/>
              </a:rPr>
            </a:br>
            <a:r>
              <a:rPr lang="ru-RU" sz="1400" kern="0" dirty="0" err="1">
                <a:solidFill>
                  <a:schemeClr val="bg1"/>
                </a:solidFill>
                <a:latin typeface="Arial" panose="020B0604020202020204"/>
              </a:rPr>
              <a:t>ровать</a:t>
            </a:r>
            <a:r>
              <a:rPr lang="ru-RU" sz="1400" kern="0" dirty="0">
                <a:solidFill>
                  <a:schemeClr val="bg1"/>
                </a:solidFill>
                <a:latin typeface="Arial" panose="020B0604020202020204"/>
              </a:rPr>
              <a:t> и оптимизировать политики безопасности? </a:t>
            </a:r>
          </a:p>
        </p:txBody>
      </p:sp>
      <p:sp>
        <p:nvSpPr>
          <p:cNvPr id="22" name="Скругленный прямоугольник 15">
            <a:extLst>
              <a:ext uri="{FF2B5EF4-FFF2-40B4-BE49-F238E27FC236}">
                <a16:creationId xmlns:a16="http://schemas.microsoft.com/office/drawing/2014/main" id="{A2B8E70D-6240-43D6-8995-36D5411084D0}"/>
              </a:ext>
            </a:extLst>
          </p:cNvPr>
          <p:cNvSpPr>
            <a:spLocks/>
          </p:cNvSpPr>
          <p:nvPr/>
        </p:nvSpPr>
        <p:spPr bwMode="auto">
          <a:xfrm>
            <a:off x="6208288" y="1973632"/>
            <a:ext cx="2712088" cy="1908000"/>
          </a:xfrm>
          <a:prstGeom prst="roundRect">
            <a:avLst>
              <a:gd name="adj" fmla="val 377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b="1" kern="0" dirty="0">
                <a:solidFill>
                  <a:schemeClr val="bg1"/>
                </a:solidFill>
                <a:latin typeface="Arial" panose="020B0604020202020204"/>
              </a:rPr>
              <a:t>Мониторинг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kern="0" dirty="0">
                <a:solidFill>
                  <a:schemeClr val="bg1"/>
                </a:solidFill>
                <a:latin typeface="Arial" panose="020B0604020202020204"/>
              </a:rPr>
              <a:t>Как контролировать состояние подключенных устройств?</a:t>
            </a:r>
          </a:p>
        </p:txBody>
      </p:sp>
      <p:sp>
        <p:nvSpPr>
          <p:cNvPr id="24" name="Скругленный прямоугольник 16">
            <a:extLst>
              <a:ext uri="{FF2B5EF4-FFF2-40B4-BE49-F238E27FC236}">
                <a16:creationId xmlns:a16="http://schemas.microsoft.com/office/drawing/2014/main" id="{5732F524-3051-4C88-89BA-DE458B1ED61A}"/>
              </a:ext>
            </a:extLst>
          </p:cNvPr>
          <p:cNvSpPr>
            <a:spLocks/>
          </p:cNvSpPr>
          <p:nvPr/>
        </p:nvSpPr>
        <p:spPr bwMode="auto">
          <a:xfrm>
            <a:off x="334962" y="4089789"/>
            <a:ext cx="2712088" cy="2124000"/>
          </a:xfrm>
          <a:prstGeom prst="roundRect">
            <a:avLst>
              <a:gd name="adj" fmla="val 289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b="1" kern="0" dirty="0" err="1">
                <a:solidFill>
                  <a:schemeClr val="bg1"/>
                </a:solidFill>
                <a:latin typeface="Arial" panose="020B0604020202020204"/>
              </a:rPr>
              <a:t>Мультивендорная</a:t>
            </a:r>
            <a:r>
              <a:rPr lang="ru-RU" sz="1400" b="1" kern="0" dirty="0">
                <a:solidFill>
                  <a:schemeClr val="bg1"/>
                </a:solidFill>
                <a:latin typeface="Arial" panose="020B0604020202020204"/>
              </a:rPr>
              <a:t> реализация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kern="0" dirty="0">
                <a:solidFill>
                  <a:schemeClr val="bg1"/>
                </a:solidFill>
                <a:latin typeface="Arial" panose="020B0604020202020204"/>
              </a:rPr>
              <a:t>Как интегрировать решения разных вендоров МЭ в систему управления?</a:t>
            </a:r>
          </a:p>
        </p:txBody>
      </p:sp>
      <p:sp>
        <p:nvSpPr>
          <p:cNvPr id="26" name="Скругленный прямоугольник 17">
            <a:extLst>
              <a:ext uri="{FF2B5EF4-FFF2-40B4-BE49-F238E27FC236}">
                <a16:creationId xmlns:a16="http://schemas.microsoft.com/office/drawing/2014/main" id="{A7741FFE-F47D-4324-898F-B89C0FF8768F}"/>
              </a:ext>
            </a:extLst>
          </p:cNvPr>
          <p:cNvSpPr>
            <a:spLocks/>
          </p:cNvSpPr>
          <p:nvPr/>
        </p:nvSpPr>
        <p:spPr bwMode="auto">
          <a:xfrm>
            <a:off x="3271625" y="4089789"/>
            <a:ext cx="2712088" cy="2124000"/>
          </a:xfrm>
          <a:prstGeom prst="roundRect">
            <a:avLst>
              <a:gd name="adj" fmla="val 348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b="1" kern="0" dirty="0">
                <a:solidFill>
                  <a:schemeClr val="bg1"/>
                </a:solidFill>
                <a:latin typeface="Arial" panose="020B0604020202020204"/>
              </a:rPr>
              <a:t>Безопасность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kern="0" dirty="0">
                <a:solidFill>
                  <a:schemeClr val="bg1"/>
                </a:solidFill>
                <a:latin typeface="Arial" panose="020B0604020202020204"/>
              </a:rPr>
              <a:t>Как обеспечить необходимые уровень </a:t>
            </a:r>
            <a:r>
              <a:rPr lang="en-US" sz="1400" kern="0" dirty="0">
                <a:solidFill>
                  <a:schemeClr val="bg1"/>
                </a:solidFill>
                <a:latin typeface="Arial" panose="020B0604020202020204"/>
              </a:rPr>
              <a:t>l</a:t>
            </a:r>
            <a:r>
              <a:rPr lang="ru-RU" sz="1400" kern="0" dirty="0">
                <a:solidFill>
                  <a:schemeClr val="bg1"/>
                </a:solidFill>
                <a:latin typeface="Arial" panose="020B0604020202020204"/>
              </a:rPr>
              <a:t>доступов и сетевой безопасности компании? </a:t>
            </a:r>
          </a:p>
        </p:txBody>
      </p:sp>
      <p:sp>
        <p:nvSpPr>
          <p:cNvPr id="33" name="Скругленный прямоугольник 17">
            <a:extLst>
              <a:ext uri="{FF2B5EF4-FFF2-40B4-BE49-F238E27FC236}">
                <a16:creationId xmlns:a16="http://schemas.microsoft.com/office/drawing/2014/main" id="{6509B54B-3DC0-4183-B6F5-3ED8299DE469}"/>
              </a:ext>
            </a:extLst>
          </p:cNvPr>
          <p:cNvSpPr>
            <a:spLocks/>
          </p:cNvSpPr>
          <p:nvPr/>
        </p:nvSpPr>
        <p:spPr bwMode="auto">
          <a:xfrm>
            <a:off x="6208288" y="4089789"/>
            <a:ext cx="2712088" cy="2124000"/>
          </a:xfrm>
          <a:prstGeom prst="roundRect">
            <a:avLst>
              <a:gd name="adj" fmla="val 377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b="1" kern="0" dirty="0">
                <a:solidFill>
                  <a:schemeClr val="bg1"/>
                </a:solidFill>
                <a:latin typeface="Arial" panose="020B0604020202020204"/>
              </a:rPr>
              <a:t>Совместимость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kern="0" dirty="0">
                <a:solidFill>
                  <a:schemeClr val="bg1"/>
                </a:solidFill>
                <a:latin typeface="Arial" panose="020B0604020202020204"/>
              </a:rPr>
              <a:t>Как интегрировать продукт в существующую инфраструктуру?</a:t>
            </a:r>
          </a:p>
        </p:txBody>
      </p:sp>
      <p:sp>
        <p:nvSpPr>
          <p:cNvPr id="34" name="Скругленный прямоугольник 17">
            <a:extLst>
              <a:ext uri="{FF2B5EF4-FFF2-40B4-BE49-F238E27FC236}">
                <a16:creationId xmlns:a16="http://schemas.microsoft.com/office/drawing/2014/main" id="{9057FC38-8948-49C0-AD0D-8F9F941EFE71}"/>
              </a:ext>
            </a:extLst>
          </p:cNvPr>
          <p:cNvSpPr>
            <a:spLocks/>
          </p:cNvSpPr>
          <p:nvPr/>
        </p:nvSpPr>
        <p:spPr bwMode="auto">
          <a:xfrm>
            <a:off x="9144950" y="4089789"/>
            <a:ext cx="2712088" cy="2124000"/>
          </a:xfrm>
          <a:prstGeom prst="roundRect">
            <a:avLst>
              <a:gd name="adj" fmla="val 319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b="1" kern="0" dirty="0">
                <a:solidFill>
                  <a:schemeClr val="bg1"/>
                </a:solidFill>
                <a:latin typeface="Arial" panose="020B0604020202020204"/>
              </a:rPr>
              <a:t>Ограничение прав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kern="0" dirty="0">
                <a:solidFill>
                  <a:schemeClr val="bg1"/>
                </a:solidFill>
                <a:latin typeface="Arial" panose="020B0604020202020204"/>
              </a:rPr>
              <a:t>Как ограничить права доступа пользователей к устройствам?</a:t>
            </a:r>
          </a:p>
        </p:txBody>
      </p:sp>
      <p:sp>
        <p:nvSpPr>
          <p:cNvPr id="35" name="Скругленный прямоугольник 17">
            <a:extLst>
              <a:ext uri="{FF2B5EF4-FFF2-40B4-BE49-F238E27FC236}">
                <a16:creationId xmlns:a16="http://schemas.microsoft.com/office/drawing/2014/main" id="{7DC59527-4431-4ED1-A4B4-EFD83DFFDE9D}"/>
              </a:ext>
            </a:extLst>
          </p:cNvPr>
          <p:cNvSpPr>
            <a:spLocks/>
          </p:cNvSpPr>
          <p:nvPr/>
        </p:nvSpPr>
        <p:spPr bwMode="auto">
          <a:xfrm>
            <a:off x="3271625" y="1973632"/>
            <a:ext cx="2712088" cy="1908000"/>
          </a:xfrm>
          <a:prstGeom prst="roundRect">
            <a:avLst>
              <a:gd name="adj" fmla="val 348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b="1" kern="0" dirty="0">
                <a:solidFill>
                  <a:schemeClr val="bg1"/>
                </a:solidFill>
                <a:latin typeface="Arial" panose="020B0604020202020204"/>
              </a:rPr>
              <a:t>Управление политиками</a:t>
            </a:r>
            <a:endParaRPr lang="en-US" sz="1400" b="1" kern="0" dirty="0">
              <a:solidFill>
                <a:schemeClr val="bg1"/>
              </a:solidFill>
              <a:latin typeface="Arial" panose="020B0604020202020204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kern="0" dirty="0">
                <a:solidFill>
                  <a:schemeClr val="bg1"/>
                </a:solidFill>
                <a:latin typeface="Arial" panose="020B0604020202020204"/>
              </a:rPr>
              <a:t>Как централизованно управлять правилами на МЭ разных вендоров?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endParaRPr lang="ru-RU" sz="1400" b="1" kern="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36" name="Скругленный прямоугольник 17">
            <a:extLst>
              <a:ext uri="{FF2B5EF4-FFF2-40B4-BE49-F238E27FC236}">
                <a16:creationId xmlns:a16="http://schemas.microsoft.com/office/drawing/2014/main" id="{4DFD0583-3EF4-4FF6-B2B2-AB7972C7339D}"/>
              </a:ext>
            </a:extLst>
          </p:cNvPr>
          <p:cNvSpPr>
            <a:spLocks/>
          </p:cNvSpPr>
          <p:nvPr/>
        </p:nvSpPr>
        <p:spPr bwMode="auto">
          <a:xfrm>
            <a:off x="9144950" y="1973632"/>
            <a:ext cx="2712088" cy="1908000"/>
          </a:xfrm>
          <a:prstGeom prst="roundRect">
            <a:avLst>
              <a:gd name="adj" fmla="val 289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b="1" kern="0" dirty="0">
                <a:solidFill>
                  <a:schemeClr val="bg1"/>
                </a:solidFill>
                <a:latin typeface="Arial" panose="020B0604020202020204"/>
              </a:rPr>
              <a:t>Контроль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Clr>
                <a:srgbClr val="00AAE6"/>
              </a:buClr>
              <a:buSzPct val="120000"/>
              <a:defRPr/>
            </a:pPr>
            <a:r>
              <a:rPr lang="ru-RU" sz="1400" kern="0" dirty="0">
                <a:solidFill>
                  <a:schemeClr val="bg1"/>
                </a:solidFill>
                <a:latin typeface="Arial" panose="020B0604020202020204"/>
              </a:rPr>
              <a:t>Как контролировать изменения конфигураций устройств?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57745DD-7C9B-4894-BE92-0AB24B2105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3420985" y="2161454"/>
            <a:ext cx="432672" cy="432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7B169DB-EE07-4E01-A1E9-4256D4E293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510123" y="4267753"/>
            <a:ext cx="432672" cy="4326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C0BB96-0774-40E5-9E7A-92F095E907E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9349678" y="4267753"/>
            <a:ext cx="432672" cy="43267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51C2CAF-8814-4A97-8960-60DA6B06439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auto">
          <a:xfrm>
            <a:off x="9330222" y="2161454"/>
            <a:ext cx="432672" cy="43267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1F62295-CED6-4670-A291-8E5A92E9E38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auto">
          <a:xfrm>
            <a:off x="6400878" y="4267753"/>
            <a:ext cx="432672" cy="43267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DFFB234-148B-49E7-A510-8300C897652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 bwMode="auto">
          <a:xfrm>
            <a:off x="3418694" y="4267753"/>
            <a:ext cx="432672" cy="4326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9401E6-0FDA-4282-AC6C-8E4745157CF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79244" y="2139821"/>
            <a:ext cx="475939" cy="47593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90A2F0E-4A9B-451A-8BFB-B7EF83E4CAF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0123" y="2139821"/>
            <a:ext cx="475939" cy="47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3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4858F-EDEE-7224-CFC2-F0B7A0C3E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B70D560-598F-09CA-3E5E-2C628D42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443198"/>
          </a:xfrm>
        </p:spPr>
        <p:txBody>
          <a:bodyPr/>
          <a:lstStyle/>
          <a:p>
            <a:r>
              <a:rPr lang="ru-RU" sz="3200" dirty="0">
                <a:latin typeface="+mj-lt"/>
              </a:rPr>
              <a:t>Нота КУПОЛ. Управление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6680B9-617B-7BFD-CC97-EA46B5815C8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4962" y="990600"/>
            <a:ext cx="9902342" cy="6363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>
              <a:buNone/>
            </a:pPr>
            <a:r>
              <a:rPr lang="ru-RU" sz="1800" dirty="0">
                <a:solidFill>
                  <a:schemeClr val="tx2"/>
                </a:solidFill>
                <a:latin typeface="TT Firs Neue" panose="02000503030000020004" pitchFamily="2" charset="0"/>
              </a:rPr>
              <a:t>Единый мультивендорный центр контроля, </a:t>
            </a:r>
            <a:r>
              <a:rPr lang="ru-RU" sz="1800" noProof="0" dirty="0">
                <a:solidFill>
                  <a:schemeClr val="tx2"/>
                </a:solidFill>
                <a:latin typeface="TT Firs Neue" panose="02000503030000020004" pitchFamily="2" charset="0"/>
              </a:rPr>
              <a:t>анализа и управления </a:t>
            </a:r>
            <a:br>
              <a:rPr lang="ru-RU" sz="1800" noProof="0" dirty="0">
                <a:solidFill>
                  <a:schemeClr val="tx2"/>
                </a:solidFill>
                <a:latin typeface="TT Firs Neue" panose="02000503030000020004" pitchFamily="2" charset="0"/>
              </a:rPr>
            </a:br>
            <a:r>
              <a:rPr lang="ru-RU" sz="1800" noProof="0" dirty="0">
                <a:solidFill>
                  <a:schemeClr val="tx2"/>
                </a:solidFill>
                <a:latin typeface="TT Firs Neue" panose="02000503030000020004" pitchFamily="2" charset="0"/>
              </a:rPr>
              <a:t>политиками сетевой безопасности на устройствах МЭ, </a:t>
            </a:r>
            <a:r>
              <a:rPr lang="en-US" sz="1800" noProof="0" dirty="0">
                <a:solidFill>
                  <a:schemeClr val="tx2"/>
                </a:solidFill>
                <a:latin typeface="TT Firs Neue" panose="02000503030000020004" pitchFamily="2" charset="0"/>
              </a:rPr>
              <a:t>UTM</a:t>
            </a:r>
            <a:r>
              <a:rPr lang="ru-RU" sz="1800" dirty="0">
                <a:solidFill>
                  <a:schemeClr val="tx2"/>
                </a:solidFill>
                <a:latin typeface="TT Firs Neue" panose="02000503030000020004" pitchFamily="2" charset="0"/>
              </a:rPr>
              <a:t> и </a:t>
            </a:r>
            <a:r>
              <a:rPr lang="en-US" sz="1800" noProof="0" dirty="0">
                <a:solidFill>
                  <a:schemeClr val="tx2"/>
                </a:solidFill>
                <a:latin typeface="TT Firs Neue" panose="02000503030000020004" pitchFamily="2" charset="0"/>
              </a:rPr>
              <a:t>NGFW</a:t>
            </a:r>
            <a:endParaRPr lang="ru-RU" sz="1800" noProof="0" dirty="0">
              <a:solidFill>
                <a:schemeClr val="tx2"/>
              </a:solidFill>
              <a:latin typeface="TT Firs Neue" panose="02000503030000020004" pitchFamily="2" charset="0"/>
            </a:endParaRPr>
          </a:p>
        </p:txBody>
      </p:sp>
      <p:sp>
        <p:nvSpPr>
          <p:cNvPr id="4" name="Прямоугольник: скругленные углы 20">
            <a:extLst>
              <a:ext uri="{FF2B5EF4-FFF2-40B4-BE49-F238E27FC236}">
                <a16:creationId xmlns:a16="http://schemas.microsoft.com/office/drawing/2014/main" id="{CB7A7F02-21CC-EAC5-92CC-262311B76A7A}"/>
              </a:ext>
            </a:extLst>
          </p:cNvPr>
          <p:cNvSpPr/>
          <p:nvPr/>
        </p:nvSpPr>
        <p:spPr bwMode="auto">
          <a:xfrm>
            <a:off x="4410167" y="2150320"/>
            <a:ext cx="2412000" cy="2016000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 w="15875">
            <a:noFill/>
          </a:ln>
          <a:effectLst>
            <a:outerShdw blurRad="2159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96000" rIns="108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T Firs Neue" panose="02000503030000020004" pitchFamily="2" charset="0"/>
                <a:ea typeface="+mn-ea"/>
                <a:cs typeface="+mn-cs"/>
              </a:rPr>
              <a:t>Мониторинг состояния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T Firs Neue" panose="02000503030000020004" pitchFamily="2" charset="0"/>
                <a:ea typeface="+mn-ea"/>
                <a:cs typeface="+mn-cs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T Firs Neue" panose="02000503030000020004" pitchFamily="2" charset="0"/>
                <a:ea typeface="+mn-ea"/>
                <a:cs typeface="+mn-cs"/>
              </a:rPr>
              <a:t>всех установленных МЭ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Подключение и мониторинг состояния доступности подключенных устройств МЭ: </a:t>
            </a:r>
            <a:r>
              <a:rPr kumimoji="0" lang="e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UserGate</a:t>
            </a:r>
            <a:r>
              <a:rPr kumimoji="0" lang="en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CheckPoint</a:t>
            </a:r>
            <a:r>
              <a:rPr lang="ru-RU" sz="1100" dirty="0">
                <a:solidFill>
                  <a:srgbClr val="353535"/>
                </a:solidFill>
                <a:latin typeface="Arial" panose="020B0604020202020204"/>
              </a:rPr>
              <a:t>,</a:t>
            </a:r>
            <a:r>
              <a:rPr kumimoji="0" lang="en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Cisco ASA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  <a:r>
              <a:rPr kumimoji="0" lang="en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Fortigate</a:t>
            </a:r>
            <a:r>
              <a:rPr lang="ru-RU" sz="1100" dirty="0">
                <a:solidFill>
                  <a:srgbClr val="353535"/>
                </a:solidFill>
                <a:latin typeface="TT Firs Neue" panose="02000503030000020004" pitchFamily="2" charset="0"/>
              </a:rPr>
              <a:t> и др.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TT Firs Neue" panose="02000503030000020004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AD601-6F02-D862-FF9B-F2DC3A940979}"/>
              </a:ext>
            </a:extLst>
          </p:cNvPr>
          <p:cNvSpPr txBox="1"/>
          <p:nvPr/>
        </p:nvSpPr>
        <p:spPr bwMode="auto">
          <a:xfrm>
            <a:off x="4410166" y="1790279"/>
            <a:ext cx="297972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T Firs Neue DemiBold" panose="02000503030000020004" pitchFamily="50" charset="-52"/>
                <a:ea typeface="Segoe UI Black"/>
                <a:cs typeface="Segoe UI Black"/>
              </a:rPr>
              <a:t>Задачи, решаемые продуктом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T Firs Neue DemiBold" panose="02000503030000020004" pitchFamily="50" charset="-52"/>
            </a:endParaRPr>
          </a:p>
        </p:txBody>
      </p:sp>
      <p:sp>
        <p:nvSpPr>
          <p:cNvPr id="7" name="Прямоугольник: скругленные углы 46">
            <a:extLst>
              <a:ext uri="{FF2B5EF4-FFF2-40B4-BE49-F238E27FC236}">
                <a16:creationId xmlns:a16="http://schemas.microsoft.com/office/drawing/2014/main" id="{BCD6C0C5-CD41-4874-266B-B6B3CE72D8AC}"/>
              </a:ext>
            </a:extLst>
          </p:cNvPr>
          <p:cNvSpPr/>
          <p:nvPr/>
        </p:nvSpPr>
        <p:spPr bwMode="auto">
          <a:xfrm>
            <a:off x="325041" y="1780119"/>
            <a:ext cx="3853259" cy="4542579"/>
          </a:xfrm>
          <a:prstGeom prst="roundRect">
            <a:avLst>
              <a:gd name="adj" fmla="val 402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7200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067DD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T Firs Neue DemiBold" panose="02000503030000020004" pitchFamily="50" charset="-52"/>
              </a:rPr>
              <a:t>Ценность для клиента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Системный шрифт, обычный"/>
              <a:buChar char="+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Ускорение и унификация настройки из единого интерфейса политик МЭ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всех вендоров устройств, установленных в инфраструктуре компании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Системный шрифт, обычный"/>
              <a:buChar char="+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Видимость всех устройств МЭ в сети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компании и своевременное нахождение неисправных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Системный шрифт, обычный"/>
              <a:buChar char="+"/>
              <a:tabLst/>
              <a:defRPr/>
            </a:pPr>
            <a:r>
              <a:rPr lang="ru-RU" sz="1200" dirty="0">
                <a:solidFill>
                  <a:schemeClr val="accent1"/>
                </a:solidFill>
                <a:latin typeface="Arial" panose="020B0604020202020204"/>
                <a:cs typeface="Arial"/>
              </a:rPr>
              <a:t>Быстрый ввод в эксплуатацию новых сегментов сети с помощью клонирования конфигураций на одно или несколько устройств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Системный шрифт, обычный"/>
              <a:buChar char="+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Полная видимость изменений политик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на устройствах и возможность быстро найти устройство, политики которого нарушили какие-либо бизнес-процессы компании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Системный шрифт, обычный"/>
              <a:buChar char="+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Оптимально настроенные политики безопасности во всей инфраструктуре компании и отсутствие политик, снижающих пропускную способность сети компании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и ее защищенность</a:t>
            </a:r>
            <a:r>
              <a:rPr lang="ru-RU" sz="1400" dirty="0">
                <a:solidFill>
                  <a:schemeClr val="accent1"/>
                </a:solidFill>
                <a:latin typeface="ALS Hauss"/>
                <a:cs typeface="Arial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9D5FE0F-9D38-8F4B-D758-A029FF761382}"/>
              </a:ext>
            </a:extLst>
          </p:cNvPr>
          <p:cNvSpPr/>
          <p:nvPr/>
        </p:nvSpPr>
        <p:spPr bwMode="auto">
          <a:xfrm>
            <a:off x="9476697" y="2150320"/>
            <a:ext cx="2385103" cy="2016000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 w="15875">
            <a:noFill/>
          </a:ln>
          <a:effectLst>
            <a:outerShdw blurRad="2159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96000" rIns="108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T Firs Neue" panose="02000503030000020004" pitchFamily="2" charset="0"/>
                <a:ea typeface="+mn-ea"/>
                <a:cs typeface="+mn-cs"/>
              </a:rPr>
              <a:t>Интеграция с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T Firs Neue" panose="02000503030000020004" pitchFamily="2" charset="0"/>
                <a:ea typeface="+mn-ea"/>
                <a:cs typeface="+mn-cs"/>
              </a:rPr>
              <a:t>SIEM/SOAR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T Firs Neue" panose="0200050303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353535"/>
                </a:solidFill>
                <a:latin typeface="Arial" panose="020B0604020202020204"/>
              </a:rPr>
              <a:t>Отправка журналов событий продукта «НОТА </a:t>
            </a:r>
            <a:r>
              <a:rPr lang="en-US" sz="1100" dirty="0">
                <a:solidFill>
                  <a:srgbClr val="353535"/>
                </a:solidFill>
                <a:latin typeface="Arial" panose="020B0604020202020204"/>
              </a:rPr>
              <a:t>| </a:t>
            </a:r>
            <a:r>
              <a:rPr lang="ru-RU" sz="1100" dirty="0">
                <a:solidFill>
                  <a:srgbClr val="353535"/>
                </a:solidFill>
                <a:latin typeface="Arial" panose="020B0604020202020204"/>
              </a:rPr>
              <a:t>КУПОЛ. Управление» в сторонние системы по протоколу </a:t>
            </a:r>
            <a:r>
              <a:rPr lang="en-US" sz="1100" dirty="0">
                <a:solidFill>
                  <a:srgbClr val="353535"/>
                </a:solidFill>
                <a:latin typeface="Arial" panose="020B0604020202020204"/>
              </a:rPr>
              <a:t>Syslog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20">
            <a:extLst>
              <a:ext uri="{FF2B5EF4-FFF2-40B4-BE49-F238E27FC236}">
                <a16:creationId xmlns:a16="http://schemas.microsoft.com/office/drawing/2014/main" id="{C492FB06-4A82-C659-B29F-32B5186C590E}"/>
              </a:ext>
            </a:extLst>
          </p:cNvPr>
          <p:cNvSpPr/>
          <p:nvPr/>
        </p:nvSpPr>
        <p:spPr bwMode="auto">
          <a:xfrm>
            <a:off x="4410166" y="4313261"/>
            <a:ext cx="2412000" cy="2019598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 w="15875">
            <a:noFill/>
          </a:ln>
          <a:effectLst>
            <a:outerShdw blurRad="2159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96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T Firs Neue" panose="02000503030000020004" pitchFamily="2" charset="0"/>
                <a:ea typeface="+mn-ea"/>
                <a:cs typeface="+mn-cs"/>
              </a:rPr>
              <a:t>Управление политиками безопасности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Централизованный контроль 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управление политиками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правилами МЭ вендоров: </a:t>
            </a:r>
            <a:r>
              <a:rPr kumimoji="0" lang="en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UserGate, </a:t>
            </a:r>
            <a:r>
              <a:rPr kumimoji="0" lang="en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CheckPoint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  <a:r>
              <a:rPr kumimoji="0" lang="en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Cisco ASA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др.</a:t>
            </a:r>
          </a:p>
        </p:txBody>
      </p:sp>
      <p:sp>
        <p:nvSpPr>
          <p:cNvPr id="12" name="Прямоугольник: скругленные углы 20">
            <a:extLst>
              <a:ext uri="{FF2B5EF4-FFF2-40B4-BE49-F238E27FC236}">
                <a16:creationId xmlns:a16="http://schemas.microsoft.com/office/drawing/2014/main" id="{33C7DC1E-09DB-5A33-77DE-D5379A97F821}"/>
              </a:ext>
            </a:extLst>
          </p:cNvPr>
          <p:cNvSpPr/>
          <p:nvPr/>
        </p:nvSpPr>
        <p:spPr bwMode="auto">
          <a:xfrm>
            <a:off x="9476697" y="4313259"/>
            <a:ext cx="2385103" cy="2019600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 w="15875">
            <a:noFill/>
          </a:ln>
          <a:effectLst>
            <a:outerShdw blurRad="2159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96000" rIns="108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T Firs Neue" panose="02000503030000020004" pitchFamily="2" charset="0"/>
                <a:ea typeface="+mn-ea"/>
                <a:cs typeface="+mn-cs"/>
              </a:rPr>
              <a:t>Адм</a:t>
            </a:r>
            <a:r>
              <a:rPr lang="ru-RU" sz="1200" b="1" dirty="0" err="1">
                <a:solidFill>
                  <a:schemeClr val="accent1"/>
                </a:solidFill>
                <a:latin typeface="TT Firs Neue" panose="02000503030000020004" pitchFamily="2" charset="0"/>
              </a:rPr>
              <a:t>инистрирование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T Firs Neue" panose="0200050303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353535"/>
                </a:solidFill>
                <a:latin typeface="Arial" panose="020B0604020202020204"/>
              </a:rPr>
              <a:t>Предоставление прав доступа в систему локальным пользователям и из </a:t>
            </a:r>
            <a:r>
              <a:rPr lang="en-US" sz="1100" dirty="0">
                <a:solidFill>
                  <a:srgbClr val="353535"/>
                </a:solidFill>
                <a:latin typeface="Arial" panose="020B0604020202020204"/>
              </a:rPr>
              <a:t>Active Directory / Astra Linux Directory</a:t>
            </a:r>
            <a:r>
              <a:rPr lang="ru-RU" sz="1100" dirty="0">
                <a:solidFill>
                  <a:srgbClr val="353535"/>
                </a:solidFill>
                <a:latin typeface="Arial" panose="020B0604020202020204"/>
              </a:rPr>
              <a:t>. Управление парольной политикой. Журнал событий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FA1146-9053-C4D5-AA4C-6CA8F4AFE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8267" y="4429328"/>
            <a:ext cx="268655" cy="2686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5B17A6-5B87-5676-F4F3-090C105EF6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89452" y="2261133"/>
            <a:ext cx="268655" cy="2686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D21B44-34A9-417F-9BE0-774A1635F5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8267" y="2261133"/>
            <a:ext cx="268655" cy="26865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593F80-18EB-CF2A-1276-5FA24F93465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452" y="4429328"/>
            <a:ext cx="268655" cy="268655"/>
          </a:xfrm>
          <a:prstGeom prst="rect">
            <a:avLst/>
          </a:prstGeom>
        </p:spPr>
      </p:pic>
      <p:sp>
        <p:nvSpPr>
          <p:cNvPr id="8" name="Прямоугольник: скругленные углы 20">
            <a:extLst>
              <a:ext uri="{FF2B5EF4-FFF2-40B4-BE49-F238E27FC236}">
                <a16:creationId xmlns:a16="http://schemas.microsoft.com/office/drawing/2014/main" id="{B3D4129C-6F48-8247-1C99-073534AB6DF8}"/>
              </a:ext>
            </a:extLst>
          </p:cNvPr>
          <p:cNvSpPr/>
          <p:nvPr/>
        </p:nvSpPr>
        <p:spPr bwMode="auto">
          <a:xfrm>
            <a:off x="6941632" y="2150320"/>
            <a:ext cx="2412000" cy="2016000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 w="15875">
            <a:noFill/>
          </a:ln>
          <a:effectLst>
            <a:outerShdw blurRad="2159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96000" rIns="108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T Firs Neue" panose="02000503030000020004" pitchFamily="2" charset="0"/>
                <a:ea typeface="+mn-ea"/>
                <a:cs typeface="+mn-cs"/>
              </a:rPr>
              <a:t>Управление конфигурациями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Автобэкапирование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конфигураций подключенных устройств, их клонирование на другие устройства, сравнение версий между собой и анализ</a:t>
            </a:r>
          </a:p>
        </p:txBody>
      </p:sp>
      <p:sp>
        <p:nvSpPr>
          <p:cNvPr id="11" name="Прямоугольник: скругленные углы 20">
            <a:extLst>
              <a:ext uri="{FF2B5EF4-FFF2-40B4-BE49-F238E27FC236}">
                <a16:creationId xmlns:a16="http://schemas.microsoft.com/office/drawing/2014/main" id="{CB4DE14F-4C40-EC44-5BFB-E15294EEEDCA}"/>
              </a:ext>
            </a:extLst>
          </p:cNvPr>
          <p:cNvSpPr/>
          <p:nvPr/>
        </p:nvSpPr>
        <p:spPr bwMode="auto">
          <a:xfrm>
            <a:off x="6941632" y="4313261"/>
            <a:ext cx="2415600" cy="2016000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 w="15875">
            <a:noFill/>
          </a:ln>
          <a:effectLst>
            <a:outerShdw blurRad="2159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96000" rIns="108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T Firs Neue" panose="02000503030000020004" pitchFamily="2" charset="0"/>
                <a:ea typeface="+mn-ea"/>
                <a:cs typeface="+mn-cs"/>
              </a:rPr>
              <a:t>Оптимизация правил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T Firs Neue" panose="02000503030000020004" pitchFamily="2" charset="0"/>
                <a:ea typeface="+mn-ea"/>
                <a:cs typeface="+mn-cs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T Firs Neue" panose="02000503030000020004" pitchFamily="2" charset="0"/>
                <a:ea typeface="+mn-ea"/>
                <a:cs typeface="+mn-cs"/>
              </a:rPr>
              <a:t>на всех устройствах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Выявление аномалий 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правилах МЭ: избыточных,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дублирующихся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теневых 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других. Рекомендации 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их оптимизации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7B4F8A-B39E-E289-7B28-F69CA0C8BF1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21237" y="2261133"/>
            <a:ext cx="268655" cy="2686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959750B-81B5-FA93-463B-E3FB5128232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21238" y="4429328"/>
            <a:ext cx="268655" cy="2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9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: скругленные углы 89">
            <a:extLst>
              <a:ext uri="{FF2B5EF4-FFF2-40B4-BE49-F238E27FC236}">
                <a16:creationId xmlns:a16="http://schemas.microsoft.com/office/drawing/2014/main" id="{49D660AA-0686-DA0A-06D8-98E9ECF86417}"/>
              </a:ext>
            </a:extLst>
          </p:cNvPr>
          <p:cNvSpPr>
            <a:spLocks/>
          </p:cNvSpPr>
          <p:nvPr/>
        </p:nvSpPr>
        <p:spPr>
          <a:xfrm>
            <a:off x="5182219" y="1799202"/>
            <a:ext cx="2691004" cy="817148"/>
          </a:xfrm>
          <a:prstGeom prst="roundRect">
            <a:avLst>
              <a:gd name="adj" fmla="val 655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>
            <a:noAutofit/>
          </a:bodyPr>
          <a:lstStyle/>
          <a:p>
            <a:pPr>
              <a:spcAft>
                <a:spcPts val="300"/>
              </a:spcAft>
            </a:pPr>
            <a:endParaRPr lang="ru-RU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3" name="Прямоугольник: скругленные углы 89">
            <a:extLst>
              <a:ext uri="{FF2B5EF4-FFF2-40B4-BE49-F238E27FC236}">
                <a16:creationId xmlns:a16="http://schemas.microsoft.com/office/drawing/2014/main" id="{68167458-09A3-B782-3F67-A50AFDBBA17C}"/>
              </a:ext>
            </a:extLst>
          </p:cNvPr>
          <p:cNvSpPr>
            <a:spLocks/>
          </p:cNvSpPr>
          <p:nvPr/>
        </p:nvSpPr>
        <p:spPr>
          <a:xfrm>
            <a:off x="5182219" y="2675561"/>
            <a:ext cx="2691004" cy="817148"/>
          </a:xfrm>
          <a:prstGeom prst="roundRect">
            <a:avLst>
              <a:gd name="adj" fmla="val 655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>
            <a:noAutofit/>
          </a:bodyPr>
          <a:lstStyle/>
          <a:p>
            <a:pPr>
              <a:spcAft>
                <a:spcPts val="300"/>
              </a:spcAft>
            </a:pPr>
            <a:endParaRPr lang="ru-RU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4" name="Прямоугольник: скругленные углы 89">
            <a:extLst>
              <a:ext uri="{FF2B5EF4-FFF2-40B4-BE49-F238E27FC236}">
                <a16:creationId xmlns:a16="http://schemas.microsoft.com/office/drawing/2014/main" id="{E42D6F60-1645-597A-7A9C-8F58CA91A151}"/>
              </a:ext>
            </a:extLst>
          </p:cNvPr>
          <p:cNvSpPr>
            <a:spLocks/>
          </p:cNvSpPr>
          <p:nvPr/>
        </p:nvSpPr>
        <p:spPr>
          <a:xfrm>
            <a:off x="5182219" y="3548250"/>
            <a:ext cx="2691004" cy="817148"/>
          </a:xfrm>
          <a:prstGeom prst="roundRect">
            <a:avLst>
              <a:gd name="adj" fmla="val 655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>
            <a:noAutofit/>
          </a:bodyPr>
          <a:lstStyle/>
          <a:p>
            <a:pPr>
              <a:spcAft>
                <a:spcPts val="300"/>
              </a:spcAft>
            </a:pPr>
            <a:endParaRPr lang="ru-RU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5" name="Прямоугольник: скругленные углы 89">
            <a:extLst>
              <a:ext uri="{FF2B5EF4-FFF2-40B4-BE49-F238E27FC236}">
                <a16:creationId xmlns:a16="http://schemas.microsoft.com/office/drawing/2014/main" id="{BA62C226-A391-631D-BBEC-FB0C03D06BA3}"/>
              </a:ext>
            </a:extLst>
          </p:cNvPr>
          <p:cNvSpPr>
            <a:spLocks/>
          </p:cNvSpPr>
          <p:nvPr/>
        </p:nvSpPr>
        <p:spPr>
          <a:xfrm>
            <a:off x="5182219" y="4448618"/>
            <a:ext cx="2691004" cy="817148"/>
          </a:xfrm>
          <a:prstGeom prst="roundRect">
            <a:avLst>
              <a:gd name="adj" fmla="val 655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>
            <a:noAutofit/>
          </a:bodyPr>
          <a:lstStyle/>
          <a:p>
            <a:pPr>
              <a:spcAft>
                <a:spcPts val="300"/>
              </a:spcAft>
            </a:pPr>
            <a:endParaRPr lang="ru-RU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6" name="Прямоугольник: скругленные углы 89">
            <a:extLst>
              <a:ext uri="{FF2B5EF4-FFF2-40B4-BE49-F238E27FC236}">
                <a16:creationId xmlns:a16="http://schemas.microsoft.com/office/drawing/2014/main" id="{E1C36590-DCDD-C26D-1D9A-EC6DA4D4F9CB}"/>
              </a:ext>
            </a:extLst>
          </p:cNvPr>
          <p:cNvSpPr>
            <a:spLocks/>
          </p:cNvSpPr>
          <p:nvPr/>
        </p:nvSpPr>
        <p:spPr>
          <a:xfrm>
            <a:off x="5182219" y="5335467"/>
            <a:ext cx="2691004" cy="817148"/>
          </a:xfrm>
          <a:prstGeom prst="roundRect">
            <a:avLst>
              <a:gd name="adj" fmla="val 655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>
            <a:noAutofit/>
          </a:bodyPr>
          <a:lstStyle/>
          <a:p>
            <a:pPr>
              <a:spcAft>
                <a:spcPts val="300"/>
              </a:spcAft>
            </a:pPr>
            <a:endParaRPr lang="ru-RU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9" name="Прямоугольник: скругленные углы 89">
            <a:extLst>
              <a:ext uri="{FF2B5EF4-FFF2-40B4-BE49-F238E27FC236}">
                <a16:creationId xmlns:a16="http://schemas.microsoft.com/office/drawing/2014/main" id="{EF624BB7-076B-BAA6-D752-67FDAD6B9F81}"/>
              </a:ext>
            </a:extLst>
          </p:cNvPr>
          <p:cNvSpPr>
            <a:spLocks/>
          </p:cNvSpPr>
          <p:nvPr/>
        </p:nvSpPr>
        <p:spPr>
          <a:xfrm>
            <a:off x="8021513" y="3553828"/>
            <a:ext cx="2691004" cy="817148"/>
          </a:xfrm>
          <a:prstGeom prst="roundRect">
            <a:avLst>
              <a:gd name="adj" fmla="val 655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>
            <a:noAutofit/>
          </a:bodyPr>
          <a:lstStyle/>
          <a:p>
            <a:pPr>
              <a:spcAft>
                <a:spcPts val="300"/>
              </a:spcAft>
            </a:pPr>
            <a:endParaRPr lang="ru-RU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8" name="Прямоугольник: скругленные углы 89">
            <a:extLst>
              <a:ext uri="{FF2B5EF4-FFF2-40B4-BE49-F238E27FC236}">
                <a16:creationId xmlns:a16="http://schemas.microsoft.com/office/drawing/2014/main" id="{E85BAE4C-A200-72AC-2C70-AC6A2F616D9F}"/>
              </a:ext>
            </a:extLst>
          </p:cNvPr>
          <p:cNvSpPr>
            <a:spLocks/>
          </p:cNvSpPr>
          <p:nvPr/>
        </p:nvSpPr>
        <p:spPr>
          <a:xfrm>
            <a:off x="8019843" y="2675561"/>
            <a:ext cx="2691004" cy="817148"/>
          </a:xfrm>
          <a:prstGeom prst="roundRect">
            <a:avLst>
              <a:gd name="adj" fmla="val 655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>
            <a:noAutofit/>
          </a:bodyPr>
          <a:lstStyle/>
          <a:p>
            <a:pPr>
              <a:spcAft>
                <a:spcPts val="300"/>
              </a:spcAft>
            </a:pPr>
            <a:endParaRPr lang="ru-RU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3" name="Прямоугольник: скругленные углы 89">
            <a:extLst>
              <a:ext uri="{FF2B5EF4-FFF2-40B4-BE49-F238E27FC236}">
                <a16:creationId xmlns:a16="http://schemas.microsoft.com/office/drawing/2014/main" id="{7B62B7D9-387B-798E-2BC7-7DCA166A616A}"/>
              </a:ext>
            </a:extLst>
          </p:cNvPr>
          <p:cNvSpPr>
            <a:spLocks/>
          </p:cNvSpPr>
          <p:nvPr/>
        </p:nvSpPr>
        <p:spPr>
          <a:xfrm>
            <a:off x="8019843" y="1795695"/>
            <a:ext cx="2691004" cy="817148"/>
          </a:xfrm>
          <a:prstGeom prst="roundRect">
            <a:avLst>
              <a:gd name="adj" fmla="val 655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>
            <a:noAutofit/>
          </a:bodyPr>
          <a:lstStyle/>
          <a:p>
            <a:pPr>
              <a:spcAft>
                <a:spcPts val="300"/>
              </a:spcAft>
            </a:pPr>
            <a:endParaRPr lang="ru-RU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D737BF-E4D3-7FF0-DD85-150ABA08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898708"/>
          </a:xfrm>
        </p:spPr>
        <p:txBody>
          <a:bodyPr/>
          <a:lstStyle/>
          <a:p>
            <a:r>
              <a:rPr lang="ru-RU" sz="3200" dirty="0"/>
              <a:t>Интеграция со средствами</a:t>
            </a:r>
            <a:br>
              <a:rPr lang="ru-RU" sz="3200" dirty="0"/>
            </a:br>
            <a:r>
              <a:rPr lang="ru-RU" sz="3200" dirty="0"/>
              <a:t>для сетевой защиты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057BAE-4B6F-47BF-AAD8-4CA608BE87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8830" y="6185691"/>
            <a:ext cx="342969" cy="1538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A868E-D3B8-9840-A7B6-A7FDB00232BD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31ADF9-B102-A724-92C6-DE4179509344}"/>
              </a:ext>
            </a:extLst>
          </p:cNvPr>
          <p:cNvSpPr txBox="1"/>
          <p:nvPr/>
        </p:nvSpPr>
        <p:spPr>
          <a:xfrm>
            <a:off x="4828636" y="1375389"/>
            <a:ext cx="6377748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146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Единая система для контроля, анализа и управления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146A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9424D-CB0D-BF53-74CC-CCC539B3EB5F}"/>
              </a:ext>
            </a:extLst>
          </p:cNvPr>
          <p:cNvSpPr txBox="1"/>
          <p:nvPr/>
        </p:nvSpPr>
        <p:spPr>
          <a:xfrm>
            <a:off x="334962" y="1778832"/>
            <a:ext cx="3656650" cy="1333428"/>
          </a:xfrm>
          <a:prstGeom prst="roundRect">
            <a:avLst>
              <a:gd name="adj" fmla="val 5406"/>
            </a:avLst>
          </a:prstGeom>
          <a:solidFill>
            <a:schemeClr val="accent1"/>
          </a:solidFill>
          <a:ln>
            <a:noFill/>
          </a:ln>
        </p:spPr>
        <p:txBody>
          <a:bodyPr wrap="square" tIns="144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Firs Neue" panose="02000503030000020004" pitchFamily="2" charset="0"/>
                <a:ea typeface="+mn-ea"/>
                <a:cs typeface="+mn-cs"/>
              </a:rPr>
              <a:t>НОТА КУПОЛ. Управление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7D5CF3-037A-6608-8EE1-CE6259A7D8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8283" y="2389355"/>
            <a:ext cx="550008" cy="550008"/>
          </a:xfrm>
          <a:prstGeom prst="rect">
            <a:avLst/>
          </a:prstGeom>
        </p:spPr>
      </p:pic>
      <p:cxnSp>
        <p:nvCxnSpPr>
          <p:cNvPr id="13" name="Соединительная линия уступом 12">
            <a:extLst>
              <a:ext uri="{FF2B5EF4-FFF2-40B4-BE49-F238E27FC236}">
                <a16:creationId xmlns:a16="http://schemas.microsoft.com/office/drawing/2014/main" id="{30AD2C20-A09F-B0F8-31D2-550F0FFE0252}"/>
              </a:ext>
            </a:extLst>
          </p:cNvPr>
          <p:cNvCxnSpPr>
            <a:cxnSpLocks/>
            <a:stCxn id="11" idx="2"/>
            <a:endCxn id="10" idx="1"/>
          </p:cNvCxnSpPr>
          <p:nvPr/>
        </p:nvCxnSpPr>
        <p:spPr>
          <a:xfrm rot="5400000">
            <a:off x="851281" y="3152120"/>
            <a:ext cx="1351866" cy="1272147"/>
          </a:xfrm>
          <a:prstGeom prst="bentConnector3">
            <a:avLst/>
          </a:prstGeom>
          <a:ln w="1905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>
            <a:extLst>
              <a:ext uri="{FF2B5EF4-FFF2-40B4-BE49-F238E27FC236}">
                <a16:creationId xmlns:a16="http://schemas.microsoft.com/office/drawing/2014/main" id="{F57B0B0D-B7E3-A98A-614F-3E5BE8CF46D5}"/>
              </a:ext>
            </a:extLst>
          </p:cNvPr>
          <p:cNvCxnSpPr>
            <a:cxnSpLocks/>
            <a:stCxn id="11" idx="2"/>
            <a:endCxn id="19" idx="1"/>
          </p:cNvCxnSpPr>
          <p:nvPr/>
        </p:nvCxnSpPr>
        <p:spPr>
          <a:xfrm rot="16200000" flipH="1">
            <a:off x="2123428" y="3152119"/>
            <a:ext cx="1351867" cy="1272148"/>
          </a:xfrm>
          <a:prstGeom prst="bentConnector3">
            <a:avLst/>
          </a:prstGeom>
          <a:ln w="1905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40B04AFE-4ACA-4F8B-83F6-1529B3BC96C8}"/>
              </a:ext>
            </a:extLst>
          </p:cNvPr>
          <p:cNvGrpSpPr/>
          <p:nvPr/>
        </p:nvGrpSpPr>
        <p:grpSpPr>
          <a:xfrm>
            <a:off x="334962" y="4464125"/>
            <a:ext cx="1112355" cy="1333427"/>
            <a:chOff x="334962" y="4464125"/>
            <a:chExt cx="1112355" cy="133342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2808C4-F561-BCCB-DCEA-10C22BC93662}"/>
                </a:ext>
              </a:extLst>
            </p:cNvPr>
            <p:cNvSpPr txBox="1"/>
            <p:nvPr/>
          </p:nvSpPr>
          <p:spPr>
            <a:xfrm rot="5400000">
              <a:off x="224426" y="4574662"/>
              <a:ext cx="1333427" cy="1112354"/>
            </a:xfrm>
            <a:prstGeom prst="roundRect">
              <a:avLst>
                <a:gd name="adj" fmla="val 568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2E18A3-8294-8C5B-71F7-17C47CD29D94}"/>
                </a:ext>
              </a:extLst>
            </p:cNvPr>
            <p:cNvSpPr txBox="1"/>
            <p:nvPr/>
          </p:nvSpPr>
          <p:spPr>
            <a:xfrm>
              <a:off x="334962" y="5275263"/>
              <a:ext cx="11123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46A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Межсетевой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46A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экран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55E2BF39-A0F9-43B1-A992-0DF190528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8854" y="4610878"/>
              <a:ext cx="564570" cy="564570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905B764-E8CD-455F-9BF0-F9FA56BDC383}"/>
              </a:ext>
            </a:extLst>
          </p:cNvPr>
          <p:cNvGrpSpPr/>
          <p:nvPr/>
        </p:nvGrpSpPr>
        <p:grpSpPr>
          <a:xfrm>
            <a:off x="1603841" y="4464126"/>
            <a:ext cx="1118892" cy="1333427"/>
            <a:chOff x="1575855" y="4464126"/>
            <a:chExt cx="1118892" cy="13334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1CF509-5405-65FA-1EE8-3B509691C9DE}"/>
                </a:ext>
              </a:extLst>
            </p:cNvPr>
            <p:cNvSpPr txBox="1"/>
            <p:nvPr/>
          </p:nvSpPr>
          <p:spPr>
            <a:xfrm rot="5400000">
              <a:off x="1465318" y="4574663"/>
              <a:ext cx="1333427" cy="1112354"/>
            </a:xfrm>
            <a:prstGeom prst="roundRect">
              <a:avLst>
                <a:gd name="adj" fmla="val 51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1E1AB8-CB7C-36F0-117A-8A4122154273}"/>
                </a:ext>
              </a:extLst>
            </p:cNvPr>
            <p:cNvSpPr txBox="1"/>
            <p:nvPr/>
          </p:nvSpPr>
          <p:spPr>
            <a:xfrm>
              <a:off x="1582392" y="5275264"/>
              <a:ext cx="11123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46A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Межсетевой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46A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экран</a:t>
              </a: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9E352DD-F146-4CEC-8B15-94F95CC55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56284" y="4610878"/>
              <a:ext cx="564570" cy="56457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A3DC41ED-1BE0-4617-A2F3-23B573F828A7}"/>
              </a:ext>
            </a:extLst>
          </p:cNvPr>
          <p:cNvGrpSpPr/>
          <p:nvPr/>
        </p:nvGrpSpPr>
        <p:grpSpPr>
          <a:xfrm>
            <a:off x="2879257" y="4464126"/>
            <a:ext cx="1112355" cy="1333427"/>
            <a:chOff x="2829821" y="4464126"/>
            <a:chExt cx="1112355" cy="13334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0E6F06-241D-FC51-7808-196F56C38554}"/>
                </a:ext>
              </a:extLst>
            </p:cNvPr>
            <p:cNvSpPr txBox="1"/>
            <p:nvPr/>
          </p:nvSpPr>
          <p:spPr>
            <a:xfrm rot="5400000">
              <a:off x="2719285" y="4574663"/>
              <a:ext cx="1333427" cy="1112354"/>
            </a:xfrm>
            <a:prstGeom prst="roundRect">
              <a:avLst>
                <a:gd name="adj" fmla="val 510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S Hauss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77606F-2E74-3300-A97B-9E92F3EEFD40}"/>
                </a:ext>
              </a:extLst>
            </p:cNvPr>
            <p:cNvSpPr txBox="1"/>
            <p:nvPr/>
          </p:nvSpPr>
          <p:spPr>
            <a:xfrm>
              <a:off x="2829821" y="5275264"/>
              <a:ext cx="11123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46A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Межсетевой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46A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экран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A08BE13-A760-404B-943B-3879AA5DF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03713" y="4610878"/>
              <a:ext cx="564570" cy="56457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7652" t="36900" r="7652" b="36900"/>
          <a:stretch/>
        </p:blipFill>
        <p:spPr>
          <a:xfrm>
            <a:off x="8244726" y="3768455"/>
            <a:ext cx="2239280" cy="4394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3879" y="1986553"/>
            <a:ext cx="2103327" cy="416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5813" y="1881777"/>
            <a:ext cx="1282058" cy="644126"/>
          </a:xfrm>
          <a:prstGeom prst="rect">
            <a:avLst/>
          </a:prstGeom>
        </p:spPr>
      </p:pic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8D0ED79C-AD95-423A-A091-00D41D696ED2}"/>
              </a:ext>
            </a:extLst>
          </p:cNvPr>
          <p:cNvCxnSpPr>
            <a:cxnSpLocks/>
          </p:cNvCxnSpPr>
          <p:nvPr/>
        </p:nvCxnSpPr>
        <p:spPr>
          <a:xfrm flipH="1">
            <a:off x="2161653" y="3112260"/>
            <a:ext cx="3269" cy="1351867"/>
          </a:xfrm>
          <a:prstGeom prst="straightConnector1">
            <a:avLst/>
          </a:prstGeom>
          <a:ln w="1905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Изображение выглядит как Шрифт, Графика, текс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8D6C208-3764-D72E-3DB0-9006D44C1E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2029" y="4537590"/>
            <a:ext cx="1971383" cy="62642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ка, Шрифт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9F7368EC-E7D0-8109-28EA-3C57850607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3254" y="3705993"/>
            <a:ext cx="1579096" cy="477997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8FCF6BB-42CF-DA23-0039-C3C4EE427B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3115" y="2810729"/>
            <a:ext cx="2108192" cy="54681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Шрифт, Графика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CB110CFC-0982-F371-D79D-50DEDB0184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5524" y="2878254"/>
            <a:ext cx="1960827" cy="41176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логотип, Шрифт, Цвет электрик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AA15D60-9CC7-20B4-F38F-0FCE82FEC2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42029" y="5471540"/>
            <a:ext cx="1961097" cy="478828"/>
          </a:xfrm>
          <a:prstGeom prst="rect">
            <a:avLst/>
          </a:prstGeom>
        </p:spPr>
      </p:pic>
      <p:sp>
        <p:nvSpPr>
          <p:cNvPr id="50" name="Прямоугольник: скругленные углы 89">
            <a:extLst>
              <a:ext uri="{FF2B5EF4-FFF2-40B4-BE49-F238E27FC236}">
                <a16:creationId xmlns:a16="http://schemas.microsoft.com/office/drawing/2014/main" id="{B0F83130-4ACB-61BA-B383-CCD68A97C7BA}"/>
              </a:ext>
            </a:extLst>
          </p:cNvPr>
          <p:cNvSpPr>
            <a:spLocks/>
          </p:cNvSpPr>
          <p:nvPr/>
        </p:nvSpPr>
        <p:spPr>
          <a:xfrm>
            <a:off x="8014456" y="4448618"/>
            <a:ext cx="2691004" cy="817148"/>
          </a:xfrm>
          <a:prstGeom prst="roundRect">
            <a:avLst>
              <a:gd name="adj" fmla="val 655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>
            <a:noAutofit/>
          </a:bodyPr>
          <a:lstStyle/>
          <a:p>
            <a:pPr>
              <a:spcAft>
                <a:spcPts val="300"/>
              </a:spcAft>
            </a:pPr>
            <a:endParaRPr lang="ru-RU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1" name="Прямоугольник: скругленные углы 89">
            <a:extLst>
              <a:ext uri="{FF2B5EF4-FFF2-40B4-BE49-F238E27FC236}">
                <a16:creationId xmlns:a16="http://schemas.microsoft.com/office/drawing/2014/main" id="{9E64D52F-21B4-A67C-2535-ED98B1BBE0AC}"/>
              </a:ext>
            </a:extLst>
          </p:cNvPr>
          <p:cNvSpPr>
            <a:spLocks/>
          </p:cNvSpPr>
          <p:nvPr/>
        </p:nvSpPr>
        <p:spPr>
          <a:xfrm>
            <a:off x="8021513" y="5335467"/>
            <a:ext cx="2691004" cy="817148"/>
          </a:xfrm>
          <a:prstGeom prst="roundRect">
            <a:avLst>
              <a:gd name="adj" fmla="val 655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>
            <a:noAutofit/>
          </a:bodyPr>
          <a:lstStyle/>
          <a:p>
            <a:pPr>
              <a:spcAft>
                <a:spcPts val="300"/>
              </a:spcAft>
            </a:pPr>
            <a:endParaRPr lang="ru-RU" sz="16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3" name="Рисунок 32" descr="Изображение выглядит как Графика, графический дизай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6600E82-DC02-2FD7-B71F-9C1AB53EB4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44726" y="4614277"/>
            <a:ext cx="2220566" cy="47323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2D37A58-6CB7-295E-8574-420182A3D664}"/>
              </a:ext>
            </a:extLst>
          </p:cNvPr>
          <p:cNvSpPr txBox="1"/>
          <p:nvPr/>
        </p:nvSpPr>
        <p:spPr>
          <a:xfrm>
            <a:off x="8257719" y="5577650"/>
            <a:ext cx="2213293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146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Другие вендора МЭ,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46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UTM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146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46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NGFW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146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и сетевых устройств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39112527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898708"/>
          </a:xfrm>
        </p:spPr>
        <p:txBody>
          <a:bodyPr/>
          <a:lstStyle/>
          <a:p>
            <a:r>
              <a:rPr lang="ru-RU" sz="3200" dirty="0"/>
              <a:t>Дорожная карта развития продукта</a:t>
            </a:r>
          </a:p>
        </p:txBody>
      </p:sp>
      <p:sp>
        <p:nvSpPr>
          <p:cNvPr id="2" name="Прямоугольник: скругленные углы 3"/>
          <p:cNvSpPr/>
          <p:nvPr/>
        </p:nvSpPr>
        <p:spPr bwMode="auto">
          <a:xfrm>
            <a:off x="8386248" y="1574800"/>
            <a:ext cx="3470792" cy="547839"/>
          </a:xfrm>
          <a:prstGeom prst="roundRect">
            <a:avLst>
              <a:gd name="adj" fmla="val 963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Firs Neue" panose="02000503030000020004" pitchFamily="2" charset="-52"/>
                <a:ea typeface="+mn-ea"/>
                <a:cs typeface="+mn-cs"/>
              </a:rPr>
              <a:t>Q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Firs Neue" panose="02000503030000020004" pitchFamily="2" charset="-52"/>
                <a:ea typeface="+mn-ea"/>
                <a:cs typeface="+mn-cs"/>
              </a:rPr>
              <a:t>2 2025</a:t>
            </a:r>
          </a:p>
        </p:txBody>
      </p:sp>
      <p:sp>
        <p:nvSpPr>
          <p:cNvPr id="12" name="Прямоугольник: скругленные углы 4"/>
          <p:cNvSpPr/>
          <p:nvPr/>
        </p:nvSpPr>
        <p:spPr bwMode="auto">
          <a:xfrm>
            <a:off x="4360605" y="1574800"/>
            <a:ext cx="3470792" cy="547839"/>
          </a:xfrm>
          <a:prstGeom prst="roundRect">
            <a:avLst>
              <a:gd name="adj" fmla="val 115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Firs Neue" panose="02000503030000020004" pitchFamily="2" charset="-52"/>
                <a:ea typeface="+mn-ea"/>
                <a:cs typeface="+mn-cs"/>
              </a:rPr>
              <a:t>Q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Firs Neue" panose="02000503030000020004" pitchFamily="2" charset="-52"/>
                <a:ea typeface="+mn-ea"/>
                <a:cs typeface="+mn-cs"/>
              </a:rPr>
              <a:t>1 2025</a:t>
            </a:r>
          </a:p>
        </p:txBody>
      </p:sp>
      <p:sp>
        <p:nvSpPr>
          <p:cNvPr id="13" name="Прямоугольник: скругленные углы 5"/>
          <p:cNvSpPr/>
          <p:nvPr/>
        </p:nvSpPr>
        <p:spPr bwMode="auto">
          <a:xfrm>
            <a:off x="334962" y="1574800"/>
            <a:ext cx="3470792" cy="547839"/>
          </a:xfrm>
          <a:prstGeom prst="roundRect">
            <a:avLst>
              <a:gd name="adj" fmla="val 133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Firs Neue" panose="02000503030000020004" pitchFamily="2" charset="-52"/>
                <a:ea typeface="+mn-ea"/>
                <a:cs typeface="+mn-cs"/>
              </a:rPr>
              <a:t>Q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Firs Neue" panose="02000503030000020004" pitchFamily="2" charset="-52"/>
                <a:ea typeface="+mn-ea"/>
                <a:cs typeface="+mn-cs"/>
              </a:rPr>
              <a:t>4 2024</a:t>
            </a:r>
          </a:p>
        </p:txBody>
      </p:sp>
      <p:cxnSp>
        <p:nvCxnSpPr>
          <p:cNvPr id="14" name="Прямая со стрелкой 13"/>
          <p:cNvCxnSpPr>
            <a:stCxn id="13" idx="3"/>
            <a:endCxn id="12" idx="1"/>
          </p:cNvCxnSpPr>
          <p:nvPr/>
        </p:nvCxnSpPr>
        <p:spPr>
          <a:xfrm>
            <a:off x="3805754" y="1848720"/>
            <a:ext cx="554851" cy="0"/>
          </a:xfrm>
          <a:prstGeom prst="straightConnector1">
            <a:avLst/>
          </a:prstGeom>
          <a:ln w="19050">
            <a:solidFill>
              <a:schemeClr val="accent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2" idx="3"/>
            <a:endCxn id="2" idx="1"/>
          </p:cNvCxnSpPr>
          <p:nvPr/>
        </p:nvCxnSpPr>
        <p:spPr>
          <a:xfrm>
            <a:off x="7831397" y="1848720"/>
            <a:ext cx="554851" cy="0"/>
          </a:xfrm>
          <a:prstGeom prst="straightConnector1">
            <a:avLst/>
          </a:prstGeom>
          <a:ln w="19050"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0201" y="2287849"/>
            <a:ext cx="3617110" cy="2646878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>
            <a:defPPr>
              <a:defRPr lang="ru-RU"/>
            </a:defPPr>
            <a:lvl1pPr marL="171450" marR="0" lvl="0" indent="-1714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C7D4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0D0D0D"/>
                </a:solidFill>
                <a:latin typeface="Arial"/>
              </a:defRPr>
            </a:lvl1pPr>
          </a:lstStyle>
          <a:p>
            <a:r>
              <a:rPr lang="ru-RU" dirty="0"/>
              <a:t>Добавление поддержки МЭ: </a:t>
            </a:r>
            <a:r>
              <a:rPr lang="en-US" dirty="0"/>
              <a:t>Huawei, Cisco Firepower</a:t>
            </a:r>
            <a:endParaRPr lang="ru-RU" dirty="0"/>
          </a:p>
          <a:p>
            <a:r>
              <a:rPr lang="ru-RU" dirty="0"/>
              <a:t>Построение пути прохождения трафика от пункта А до Б в контексте межсетевого взаимодействия устройств</a:t>
            </a:r>
          </a:p>
          <a:p>
            <a:r>
              <a:rPr lang="ru-RU" dirty="0"/>
              <a:t>Интеграция с базами данных уязвимостей (БДУ) различных поставщиков</a:t>
            </a:r>
          </a:p>
          <a:p>
            <a:r>
              <a:rPr lang="ru-RU" dirty="0"/>
              <a:t>Онлайн/офлайн загрузка обновления БДУ, в том числе с единого сервера обновления вендора НОТА</a:t>
            </a:r>
          </a:p>
          <a:p>
            <a:r>
              <a:rPr lang="ru-RU" dirty="0"/>
              <a:t>Выявление уязвимостей на устройствах МЭ</a:t>
            </a:r>
          </a:p>
          <a:p>
            <a:r>
              <a:rPr lang="ru-RU" dirty="0"/>
              <a:t>Построение карты сети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6248" y="2287849"/>
            <a:ext cx="3470792" cy="2200602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BFC7D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Ведение единой базы сетевых объектов</a:t>
            </a:r>
          </a:p>
          <a:p>
            <a:pPr marL="171450" indent="-171450">
              <a:spcBef>
                <a:spcPts val="600"/>
              </a:spcBef>
              <a:buClr>
                <a:srgbClr val="BFC7D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Формирование рекомендаций по оптимизации правил в контексте одного устройства и межсетевого взаимодействия нескольких устройств</a:t>
            </a:r>
          </a:p>
          <a:p>
            <a:pPr marL="171450" indent="-171450">
              <a:spcBef>
                <a:spcPts val="600"/>
              </a:spcBef>
              <a:buClr>
                <a:srgbClr val="BFC7D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Выявление аномалий в объектах правил МЭ</a:t>
            </a:r>
          </a:p>
          <a:p>
            <a:pPr marL="171450" indent="-171450">
              <a:spcBef>
                <a:spcPts val="600"/>
              </a:spcBef>
              <a:buClr>
                <a:srgbClr val="BFC7D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D0D0D"/>
                </a:solidFill>
                <a:latin typeface="Arial"/>
              </a:rPr>
              <a:t>Интеграция с трекерами-задач для обработки заявок</a:t>
            </a:r>
          </a:p>
          <a:p>
            <a:pPr marL="171450" indent="-171450">
              <a:spcBef>
                <a:spcPts val="600"/>
              </a:spcBef>
              <a:buClr>
                <a:srgbClr val="BFC7D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Цен</a:t>
            </a:r>
            <a:r>
              <a:rPr lang="ru-RU" sz="1200" dirty="0" err="1">
                <a:solidFill>
                  <a:srgbClr val="0D0D0D"/>
                </a:solidFill>
                <a:latin typeface="Arial"/>
              </a:rPr>
              <a:t>трализованное</a:t>
            </a:r>
            <a:r>
              <a:rPr lang="ru-RU" sz="1200" dirty="0">
                <a:solidFill>
                  <a:srgbClr val="0D0D0D"/>
                </a:solidFill>
                <a:latin typeface="Arial"/>
              </a:rPr>
              <a:t> управление задачами сканирования подключенных сканеров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0605" y="2287849"/>
            <a:ext cx="3552124" cy="3170099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>
            <a:defPPr>
              <a:defRPr lang="ru-RU"/>
            </a:defPPr>
            <a:lvl1pPr marL="171450" lvl="0" indent="-171450">
              <a:spcBef>
                <a:spcPts val="6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C7D4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0D0D0D"/>
                </a:solidFill>
                <a:latin typeface="Arial"/>
              </a:rPr>
              <a:t>Добавление поддержки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маршрутизаторов</a:t>
            </a:r>
          </a:p>
          <a:p>
            <a:pPr marL="171450" indent="-171450">
              <a:spcBef>
                <a:spcPts val="600"/>
              </a:spcBef>
              <a:buClr>
                <a:srgbClr val="BFC7D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Управление политиками межсетевого взаимодействия устройств</a:t>
            </a:r>
          </a:p>
          <a:p>
            <a:pPr marL="171450" indent="-171450">
              <a:spcBef>
                <a:spcPts val="600"/>
              </a:spcBef>
              <a:buClr>
                <a:srgbClr val="BFC7D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rgbClr val="000000"/>
                </a:solidFill>
                <a:latin typeface="Arial"/>
              </a:rPr>
              <a:t>Мультивендорное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подключение сканеров хостов/уязвимостей</a:t>
            </a:r>
          </a:p>
          <a:p>
            <a:pPr marL="171450" indent="-171450">
              <a:spcBef>
                <a:spcPts val="600"/>
              </a:spcBef>
              <a:buClr>
                <a:srgbClr val="BFC7D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Выявление уязвимостей на конечных хостах на основании информации полученной с сканеров</a:t>
            </a:r>
          </a:p>
          <a:p>
            <a:pPr>
              <a:buClr>
                <a:srgbClr val="BFC7D4">
                  <a:lumMod val="75000"/>
                </a:srgbClr>
              </a:buClr>
              <a:defRPr/>
            </a:pPr>
            <a:r>
              <a:rPr lang="ru-RU" dirty="0"/>
              <a:t>Построение векторов атак на устройства сети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marL="171450" indent="-171450">
              <a:spcBef>
                <a:spcPts val="600"/>
              </a:spcBef>
              <a:buClr>
                <a:srgbClr val="BFC7D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Управление заявками и задачами на устранение уязвимостей (</a:t>
            </a:r>
            <a:r>
              <a:rPr lang="en" dirty="0">
                <a:solidFill>
                  <a:srgbClr val="000000"/>
                </a:solidFill>
                <a:latin typeface="Arial"/>
              </a:rPr>
              <a:t>Workflows),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их приоритезация</a:t>
            </a:r>
          </a:p>
          <a:p>
            <a:pPr marL="171450" indent="-171450">
              <a:spcBef>
                <a:spcPts val="600"/>
              </a:spcBef>
              <a:buClr>
                <a:srgbClr val="BFC7D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Формирование и отправка отчетов по </a:t>
            </a:r>
            <a:r>
              <a:rPr lang="en" dirty="0">
                <a:solidFill>
                  <a:srgbClr val="000000"/>
                </a:solidFill>
                <a:latin typeface="Arial"/>
              </a:rPr>
              <a:t>e-mail</a:t>
            </a:r>
          </a:p>
          <a:p>
            <a:pPr marL="171450" indent="-171450">
              <a:spcBef>
                <a:spcPts val="600"/>
              </a:spcBef>
              <a:buClr>
                <a:srgbClr val="BFC7D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3A945F-B721-A553-BBCC-9D363DD95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2" y="1470280"/>
            <a:ext cx="9563244" cy="4781622"/>
          </a:xfrm>
          <a:prstGeom prst="roundRect">
            <a:avLst>
              <a:gd name="adj" fmla="val 383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Скругленный прямоугольник 19">
            <a:extLst>
              <a:ext uri="{FF2B5EF4-FFF2-40B4-BE49-F238E27FC236}">
                <a16:creationId xmlns:a16="http://schemas.microsoft.com/office/drawing/2014/main" id="{CE65B3D1-AC4A-4B69-86CC-C2658DFA12AE}"/>
              </a:ext>
            </a:extLst>
          </p:cNvPr>
          <p:cNvSpPr/>
          <p:nvPr/>
        </p:nvSpPr>
        <p:spPr>
          <a:xfrm>
            <a:off x="1489938" y="2399824"/>
            <a:ext cx="5057628" cy="352085"/>
          </a:xfrm>
          <a:prstGeom prst="roundRect">
            <a:avLst>
              <a:gd name="adj" fmla="val 0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Hauss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2" y="287926"/>
            <a:ext cx="10001734" cy="898708"/>
          </a:xfrm>
        </p:spPr>
        <p:txBody>
          <a:bodyPr/>
          <a:lstStyle/>
          <a:p>
            <a:r>
              <a:rPr lang="ru-RU" sz="3200" dirty="0"/>
              <a:t>Анализ объектов на устройствах </a:t>
            </a:r>
            <a:br>
              <a:rPr lang="ru-RU" sz="3200" dirty="0"/>
            </a:br>
            <a:r>
              <a:rPr lang="ru-RU" sz="3200" dirty="0"/>
              <a:t>и в правилах МЭ (</a:t>
            </a:r>
            <a:r>
              <a:rPr lang="en-US" sz="3200" dirty="0"/>
              <a:t>Q4</a:t>
            </a:r>
            <a:r>
              <a:rPr lang="ru-RU" sz="3200" dirty="0"/>
              <a:t> 2024</a:t>
            </a:r>
            <a:r>
              <a:rPr lang="en-US" sz="3200" dirty="0"/>
              <a:t>)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A868E-D3B8-9840-A7B6-A7FDB00232BD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18EE1B-88B0-1746-3848-6E48FECC8A84}"/>
              </a:ext>
            </a:extLst>
          </p:cNvPr>
          <p:cNvSpPr txBox="1"/>
          <p:nvPr/>
        </p:nvSpPr>
        <p:spPr>
          <a:xfrm>
            <a:off x="4729543" y="1792678"/>
            <a:ext cx="4834506" cy="2847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108000" tIns="36000" rIns="72000" bIns="36000" rtlCol="0" anchor="t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Arial" panose="020B0604020202020204"/>
              </a:rPr>
              <a:t>Рекомендации по оптимизации объектов на устройствах МЭ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302979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RUS_Template_Inno">
  <a:themeElements>
    <a:clrScheme name="Пользовательские 36">
      <a:dk1>
        <a:srgbClr val="0D0D0D"/>
      </a:dk1>
      <a:lt1>
        <a:srgbClr val="FFFFFF"/>
      </a:lt1>
      <a:dk2>
        <a:srgbClr val="0D0D0D"/>
      </a:dk2>
      <a:lt2>
        <a:srgbClr val="BFC7D4"/>
      </a:lt2>
      <a:accent1>
        <a:srgbClr val="2146A3"/>
      </a:accent1>
      <a:accent2>
        <a:srgbClr val="53D3D2"/>
      </a:accent2>
      <a:accent3>
        <a:srgbClr val="90B9FF"/>
      </a:accent3>
      <a:accent4>
        <a:srgbClr val="6C48D6"/>
      </a:accent4>
      <a:accent5>
        <a:srgbClr val="BEC7D3"/>
      </a:accent5>
      <a:accent6>
        <a:srgbClr val="999FAA"/>
      </a:accent6>
      <a:hlink>
        <a:srgbClr val="2067DD"/>
      </a:hlink>
      <a:folHlink>
        <a:srgbClr val="0D0D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08000" tIns="108000" rIns="108000" bIns="108000" rtlCol="0" anchor="t">
        <a:noAutofit/>
      </a:bodyPr>
      <a:lstStyle>
        <a:defPPr algn="l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lnSpc>
            <a:spcPct val="110000"/>
          </a:lnSpc>
          <a:spcAft>
            <a:spcPts val="600"/>
          </a:spcAft>
          <a:defRPr sz="1600" kern="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S_Template_Inno" id="{E5367636-72FE-3247-837A-FF827C146041}" vid="{8AE46234-0136-634B-A662-9DFFB403DD59}"/>
    </a:ext>
  </a:extLst>
</a:theme>
</file>

<file path=ppt/theme/theme2.xml><?xml version="1.0" encoding="utf-8"?>
<a:theme xmlns:a="http://schemas.openxmlformats.org/drawingml/2006/main" name="RUS_Template_Inno">
  <a:themeElements>
    <a:clrScheme name="Пользовательские 36">
      <a:dk1>
        <a:srgbClr val="0D0D0D"/>
      </a:dk1>
      <a:lt1>
        <a:srgbClr val="FFFFFF"/>
      </a:lt1>
      <a:dk2>
        <a:srgbClr val="0D0D0D"/>
      </a:dk2>
      <a:lt2>
        <a:srgbClr val="BFC7D4"/>
      </a:lt2>
      <a:accent1>
        <a:srgbClr val="2146A3"/>
      </a:accent1>
      <a:accent2>
        <a:srgbClr val="53D3D2"/>
      </a:accent2>
      <a:accent3>
        <a:srgbClr val="90B9FF"/>
      </a:accent3>
      <a:accent4>
        <a:srgbClr val="6C48D6"/>
      </a:accent4>
      <a:accent5>
        <a:srgbClr val="BEC7D3"/>
      </a:accent5>
      <a:accent6>
        <a:srgbClr val="999FAA"/>
      </a:accent6>
      <a:hlink>
        <a:srgbClr val="2067DD"/>
      </a:hlink>
      <a:folHlink>
        <a:srgbClr val="0D0D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08000" tIns="108000" rIns="108000" bIns="108000" rtlCol="0" anchor="t">
        <a:noAutofit/>
      </a:bodyPr>
      <a:lstStyle>
        <a:defPPr algn="l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lnSpc>
            <a:spcPct val="110000"/>
          </a:lnSpc>
          <a:spcAft>
            <a:spcPts val="600"/>
          </a:spcAft>
          <a:defRPr sz="1600" kern="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S_Template_Inno" id="{E5367636-72FE-3247-837A-FF827C146041}" vid="{8AE46234-0136-634B-A662-9DFFB403DD5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6D1A775824FF045970BA77A41AFE78B" ma:contentTypeVersion="9" ma:contentTypeDescription="Создание документа." ma:contentTypeScope="" ma:versionID="97287a2fcf7fe2a2670cac6d2f48b0d4">
  <xsd:schema xmlns:xsd="http://www.w3.org/2001/XMLSchema" xmlns:xs="http://www.w3.org/2001/XMLSchema" xmlns:p="http://schemas.microsoft.com/office/2006/metadata/properties" xmlns:ns3="c6799c88-997b-489e-9b58-08307d2550ac" targetNamespace="http://schemas.microsoft.com/office/2006/metadata/properties" ma:root="true" ma:fieldsID="03d369b08df2c5edd6779debd17611f5" ns3:_="">
    <xsd:import namespace="c6799c88-997b-489e-9b58-08307d2550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99c88-997b-489e-9b58-08307d2550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F71A25-B662-4996-A0AA-2B33EF12579B}">
  <ds:schemaRefs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c6799c88-997b-489e-9b58-08307d2550a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6BA34B3-86E8-4674-B66B-97F999092D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61DC70-618A-4E48-A5D2-F5FF24EE3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99c88-997b-489e-9b58-08307d255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7914</TotalTime>
  <Words>2077</Words>
  <Application>Microsoft Office PowerPoint</Application>
  <PresentationFormat>Широкоэкранный</PresentationFormat>
  <Paragraphs>366</Paragraphs>
  <Slides>36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8" baseType="lpstr">
      <vt:lpstr>ALS Hauss</vt:lpstr>
      <vt:lpstr>Arial</vt:lpstr>
      <vt:lpstr>Arial Nova Light</vt:lpstr>
      <vt:lpstr>Calibri</vt:lpstr>
      <vt:lpstr>Courier New</vt:lpstr>
      <vt:lpstr>Helvetica Neue</vt:lpstr>
      <vt:lpstr>TT Firs Neue</vt:lpstr>
      <vt:lpstr>TT Firs Neue DemiBold</vt:lpstr>
      <vt:lpstr>Verdana</vt:lpstr>
      <vt:lpstr>Системный шрифт, обычный</vt:lpstr>
      <vt:lpstr>RUS_Template_Inno</vt:lpstr>
      <vt:lpstr>RUS_Template_Inno</vt:lpstr>
      <vt:lpstr>Новая экосистема продуктов и услуг  по информационной безопасности</vt:lpstr>
      <vt:lpstr>Экосистема НОТА КУПОЛ</vt:lpstr>
      <vt:lpstr>Нота Купол. Управление</vt:lpstr>
      <vt:lpstr>нота Купол. Управление</vt:lpstr>
      <vt:lpstr>проблемы управления политиками безопасности в мультивендорной инфраструктуре </vt:lpstr>
      <vt:lpstr>Нота КУПОЛ. Управление</vt:lpstr>
      <vt:lpstr>Интеграция со средствами для сетевой защиты</vt:lpstr>
      <vt:lpstr>Дорожная карта развития продукта</vt:lpstr>
      <vt:lpstr>Анализ объектов на устройствах  и в правилах МЭ (Q4 2024)</vt:lpstr>
      <vt:lpstr>История изменений  правил МЭ (Q4 2024)</vt:lpstr>
      <vt:lpstr>Построение карты сети и пути прохождения трафика (Q4 2024)</vt:lpstr>
      <vt:lpstr>Выявление уязвимостей на устройствах по БДУ ФСТЭК (Q4 2024)</vt:lpstr>
      <vt:lpstr>Управление политиками  межсетевого взаимодействия (Q4 2024)</vt:lpstr>
      <vt:lpstr>Интеграция со сканерами  сети (Q1 2025)</vt:lpstr>
      <vt:lpstr>Построение рабочих процессов (WorkFlow) (Q1 2025)</vt:lpstr>
      <vt:lpstr>Создание и управление  задачами (Q1 2025)</vt:lpstr>
      <vt:lpstr>НОТА Купол. Контейнеры</vt:lpstr>
      <vt:lpstr>нота Купол. Контейнеры</vt:lpstr>
      <vt:lpstr>Риски контейнерных сред разработки</vt:lpstr>
      <vt:lpstr>Риски контейнерных сред разработки</vt:lpstr>
      <vt:lpstr>сканирование образов контейнеров</vt:lpstr>
      <vt:lpstr>Детальная информация  по сканированию образов</vt:lpstr>
      <vt:lpstr>Проверка на соответствие стандартам</vt:lpstr>
      <vt:lpstr>Дашборды</vt:lpstr>
      <vt:lpstr>Карта сети</vt:lpstr>
      <vt:lpstr>НОТА Купол. Документы</vt:lpstr>
      <vt:lpstr>НОТА Купол. Документы</vt:lpstr>
      <vt:lpstr>Преимущества системы</vt:lpstr>
      <vt:lpstr>Основные проблемы категорирования и аудита</vt:lpstr>
      <vt:lpstr>Как решает проблемы  из коробки</vt:lpstr>
      <vt:lpstr>Результаты  внедрения продукта</vt:lpstr>
      <vt:lpstr>Презентация PowerPoint</vt:lpstr>
      <vt:lpstr>Учет сведений об объектах КИИ</vt:lpstr>
      <vt:lpstr>заключение</vt:lpstr>
      <vt:lpstr>НОТА КУПОЛ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Иннотех</dc:title>
  <dc:creator>Антон Приходько</dc:creator>
  <cp:lastModifiedBy>Vkerov</cp:lastModifiedBy>
  <cp:revision>245</cp:revision>
  <dcterms:created xsi:type="dcterms:W3CDTF">2022-01-14T15:36:39Z</dcterms:created>
  <dcterms:modified xsi:type="dcterms:W3CDTF">2024-10-15T15:28:54Z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0x010100A6D1A775824FF045970BA77A41AFE78B</vt:lpwstr>
  </property>
</Properties>
</file>